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6"/>
  </p:notesMasterIdLst>
  <p:sldIdLst>
    <p:sldId id="325" r:id="rId6"/>
    <p:sldId id="326" r:id="rId7"/>
    <p:sldId id="365" r:id="rId8"/>
    <p:sldId id="345" r:id="rId9"/>
    <p:sldId id="343" r:id="rId10"/>
    <p:sldId id="344" r:id="rId11"/>
    <p:sldId id="328" r:id="rId12"/>
    <p:sldId id="330" r:id="rId13"/>
    <p:sldId id="346" r:id="rId14"/>
    <p:sldId id="329" r:id="rId15"/>
    <p:sldId id="349" r:id="rId16"/>
    <p:sldId id="350" r:id="rId17"/>
    <p:sldId id="351" r:id="rId18"/>
    <p:sldId id="352" r:id="rId19"/>
    <p:sldId id="353" r:id="rId20"/>
    <p:sldId id="354" r:id="rId21"/>
    <p:sldId id="355" r:id="rId22"/>
    <p:sldId id="356" r:id="rId23"/>
    <p:sldId id="357" r:id="rId24"/>
    <p:sldId id="332" r:id="rId25"/>
    <p:sldId id="348" r:id="rId26"/>
    <p:sldId id="331" r:id="rId27"/>
    <p:sldId id="257" r:id="rId28"/>
    <p:sldId id="256" r:id="rId29"/>
    <p:sldId id="258" r:id="rId30"/>
    <p:sldId id="259" r:id="rId31"/>
    <p:sldId id="260" r:id="rId32"/>
    <p:sldId id="261" r:id="rId33"/>
    <p:sldId id="262" r:id="rId34"/>
    <p:sldId id="264" r:id="rId35"/>
    <p:sldId id="265" r:id="rId36"/>
    <p:sldId id="266" r:id="rId37"/>
    <p:sldId id="364" r:id="rId38"/>
    <p:sldId id="269" r:id="rId39"/>
    <p:sldId id="270" r:id="rId40"/>
    <p:sldId id="277" r:id="rId41"/>
    <p:sldId id="271" r:id="rId42"/>
    <p:sldId id="272" r:id="rId43"/>
    <p:sldId id="273" r:id="rId44"/>
    <p:sldId id="274" r:id="rId45"/>
    <p:sldId id="275" r:id="rId46"/>
    <p:sldId id="276" r:id="rId47"/>
    <p:sldId id="278" r:id="rId48"/>
    <p:sldId id="279" r:id="rId49"/>
    <p:sldId id="280" r:id="rId50"/>
    <p:sldId id="361" r:id="rId51"/>
    <p:sldId id="366" r:id="rId52"/>
    <p:sldId id="362" r:id="rId53"/>
    <p:sldId id="360" r:id="rId54"/>
    <p:sldId id="359" r:id="rId5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521A"/>
    <a:srgbClr val="42909E"/>
    <a:srgbClr val="172061"/>
    <a:srgbClr val="D26D25"/>
    <a:srgbClr val="72A3AE"/>
    <a:srgbClr val="94CBD5"/>
    <a:srgbClr val="9D5217"/>
    <a:srgbClr val="C8D200"/>
    <a:srgbClr val="D8D922"/>
    <a:srgbClr val="D8DA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00" autoAdjust="0"/>
    <p:restoredTop sz="90951" autoAdjust="0"/>
  </p:normalViewPr>
  <p:slideViewPr>
    <p:cSldViewPr snapToGrid="0">
      <p:cViewPr varScale="1">
        <p:scale>
          <a:sx n="90" d="100"/>
          <a:sy n="90" d="100"/>
        </p:scale>
        <p:origin x="216" y="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EBEE9-5ED1-47E3-91F3-8E6237564E15}" type="datetimeFigureOut">
              <a:rPr lang="nl-NL" smtClean="0"/>
              <a:t>06-03-20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9C61E-FA29-48B5-B8E4-AFB31D3E6003}" type="slidenum">
              <a:rPr lang="nl-NL" smtClean="0"/>
              <a:t>‹nr.›</a:t>
            </a:fld>
            <a:endParaRPr lang="nl-NL"/>
          </a:p>
        </p:txBody>
      </p:sp>
    </p:spTree>
    <p:extLst>
      <p:ext uri="{BB962C8B-B14F-4D97-AF65-F5344CB8AC3E}">
        <p14:creationId xmlns:p14="http://schemas.microsoft.com/office/powerpoint/2010/main" val="2148966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ug.nl/society-business/university-museum/exhibitions/2017/gelukkig-gezond"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https://www.luchtmeetnet.nl/kaart/noord-brabant/alle-gemeentes/alle-stoffen </a:t>
            </a:r>
          </a:p>
          <a:p>
            <a:r>
              <a:rPr lang="nl-NL" dirty="0"/>
              <a:t>Vraag voor studenten; wat valt op? </a:t>
            </a:r>
          </a:p>
        </p:txBody>
      </p:sp>
      <p:sp>
        <p:nvSpPr>
          <p:cNvPr id="4" name="Tijdelijke aanduiding voor dianummer 3"/>
          <p:cNvSpPr>
            <a:spLocks noGrp="1"/>
          </p:cNvSpPr>
          <p:nvPr>
            <p:ph type="sldNum" sz="quarter" idx="5"/>
          </p:nvPr>
        </p:nvSpPr>
        <p:spPr/>
        <p:txBody>
          <a:bodyPr/>
          <a:lstStyle/>
          <a:p>
            <a:fld id="{B1C23D28-DB97-8E4B-8CA3-B7551A604877}" type="slidenum">
              <a:rPr lang="nl-NL" smtClean="0"/>
              <a:t>6</a:t>
            </a:fld>
            <a:endParaRPr lang="nl-NL"/>
          </a:p>
        </p:txBody>
      </p:sp>
    </p:spTree>
    <p:extLst>
      <p:ext uri="{BB962C8B-B14F-4D97-AF65-F5344CB8AC3E}">
        <p14:creationId xmlns:p14="http://schemas.microsoft.com/office/powerpoint/2010/main" val="28308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Nabespreking video: ….Hoe kunnen mensen op een gezonde manier ouder worden?</a:t>
            </a:r>
          </a:p>
          <a:p>
            <a:endParaRPr lang="nl-NL" dirty="0"/>
          </a:p>
        </p:txBody>
      </p:sp>
      <p:sp>
        <p:nvSpPr>
          <p:cNvPr id="4" name="Tijdelijke aanduiding voor dianummer 3"/>
          <p:cNvSpPr>
            <a:spLocks noGrp="1"/>
          </p:cNvSpPr>
          <p:nvPr>
            <p:ph type="sldNum" sz="quarter" idx="10"/>
          </p:nvPr>
        </p:nvSpPr>
        <p:spPr/>
        <p:txBody>
          <a:bodyPr/>
          <a:lstStyle/>
          <a:p>
            <a:fld id="{B2BE73C5-DC60-4443-A30D-A45E5822D4D5}" type="slidenum">
              <a:rPr lang="nl-NL" smtClean="0"/>
              <a:t>31</a:t>
            </a:fld>
            <a:endParaRPr lang="nl-NL"/>
          </a:p>
        </p:txBody>
      </p:sp>
    </p:spTree>
    <p:extLst>
      <p:ext uri="{BB962C8B-B14F-4D97-AF65-F5344CB8AC3E}">
        <p14:creationId xmlns:p14="http://schemas.microsoft.com/office/powerpoint/2010/main" val="3676046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Beweegrichtlijnen 2017 advies van de gezondheidsraad. Verlaagt het risico op chronische ziekten als diabetes, kanker en hart- en vaatziekten en depressieve symptomen en bij </a:t>
            </a:r>
            <a:r>
              <a:rPr lang="nl-NL" dirty="0" err="1"/>
              <a:t>oudereren</a:t>
            </a:r>
            <a:r>
              <a:rPr lang="nl-NL" dirty="0"/>
              <a:t> botbreuken.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E7C2F-52BD-DF45-BD4B-943437DEF82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291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2BE73C5-DC60-4443-A30D-A45E5822D4D5}" type="slidenum">
              <a:rPr lang="nl-NL" smtClean="0"/>
              <a:t>42</a:t>
            </a:fld>
            <a:endParaRPr lang="nl-NL"/>
          </a:p>
        </p:txBody>
      </p:sp>
    </p:spTree>
    <p:extLst>
      <p:ext uri="{BB962C8B-B14F-4D97-AF65-F5344CB8AC3E}">
        <p14:creationId xmlns:p14="http://schemas.microsoft.com/office/powerpoint/2010/main" val="812359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15 minuten</a:t>
            </a:r>
          </a:p>
        </p:txBody>
      </p:sp>
      <p:sp>
        <p:nvSpPr>
          <p:cNvPr id="4" name="Tijdelijke aanduiding voor dianummer 3"/>
          <p:cNvSpPr>
            <a:spLocks noGrp="1"/>
          </p:cNvSpPr>
          <p:nvPr>
            <p:ph type="sldNum" sz="quarter" idx="10"/>
          </p:nvPr>
        </p:nvSpPr>
        <p:spPr/>
        <p:txBody>
          <a:bodyPr/>
          <a:lstStyle/>
          <a:p>
            <a:fld id="{B2BE73C5-DC60-4443-A30D-A45E5822D4D5}" type="slidenum">
              <a:rPr lang="nl-NL" smtClean="0"/>
              <a:t>43</a:t>
            </a:fld>
            <a:endParaRPr lang="nl-NL"/>
          </a:p>
        </p:txBody>
      </p:sp>
    </p:spTree>
    <p:extLst>
      <p:ext uri="{BB962C8B-B14F-4D97-AF65-F5344CB8AC3E}">
        <p14:creationId xmlns:p14="http://schemas.microsoft.com/office/powerpoint/2010/main" val="1789240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99C61E-FA29-48B5-B8E4-AFB31D3E6003}" type="slidenum">
              <a:rPr lang="nl-NL" smtClean="0"/>
              <a:t>49</a:t>
            </a:fld>
            <a:endParaRPr lang="nl-NL"/>
          </a:p>
        </p:txBody>
      </p:sp>
    </p:spTree>
    <p:extLst>
      <p:ext uri="{BB962C8B-B14F-4D97-AF65-F5344CB8AC3E}">
        <p14:creationId xmlns:p14="http://schemas.microsoft.com/office/powerpoint/2010/main" val="3130317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Fijnstof wordt tegenwoordig gezien als de kwalijkste van alle veel voorkomende verontreinigingen in onze stedelijke atmosfeer. Uit recent onderzoek van de Universiteit van Utrecht blijkt dat luchtvervuiling door fijnstof – deeltjes kleiner dan 10 micrometer – leidt tot veel grotere gezondheidsrisico’s dan tot op heden werd aangenomen.</a:t>
            </a:r>
            <a:endParaRPr lang="nl-NL" dirty="0"/>
          </a:p>
        </p:txBody>
      </p:sp>
      <p:sp>
        <p:nvSpPr>
          <p:cNvPr id="4" name="Tijdelijke aanduiding voor dianummer 3"/>
          <p:cNvSpPr>
            <a:spLocks noGrp="1"/>
          </p:cNvSpPr>
          <p:nvPr>
            <p:ph type="sldNum" sz="quarter" idx="5"/>
          </p:nvPr>
        </p:nvSpPr>
        <p:spPr/>
        <p:txBody>
          <a:bodyPr/>
          <a:lstStyle/>
          <a:p>
            <a:fld id="{B1C23D28-DB97-8E4B-8CA3-B7551A604877}" type="slidenum">
              <a:rPr lang="nl-NL" smtClean="0"/>
              <a:t>7</a:t>
            </a:fld>
            <a:endParaRPr lang="nl-NL"/>
          </a:p>
        </p:txBody>
      </p:sp>
    </p:spTree>
    <p:extLst>
      <p:ext uri="{BB962C8B-B14F-4D97-AF65-F5344CB8AC3E}">
        <p14:creationId xmlns:p14="http://schemas.microsoft.com/office/powerpoint/2010/main" val="37596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1C23D28-DB97-8E4B-8CA3-B7551A604877}" type="slidenum">
              <a:rPr lang="nl-NL" smtClean="0"/>
              <a:t>8</a:t>
            </a:fld>
            <a:endParaRPr lang="nl-NL"/>
          </a:p>
        </p:txBody>
      </p:sp>
    </p:spTree>
    <p:extLst>
      <p:ext uri="{BB962C8B-B14F-4D97-AF65-F5344CB8AC3E}">
        <p14:creationId xmlns:p14="http://schemas.microsoft.com/office/powerpoint/2010/main" val="1888635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1C23D28-DB97-8E4B-8CA3-B7551A604877}" type="slidenum">
              <a:rPr lang="nl-NL" smtClean="0"/>
              <a:t>9</a:t>
            </a:fld>
            <a:endParaRPr lang="nl-NL"/>
          </a:p>
        </p:txBody>
      </p:sp>
    </p:spTree>
    <p:extLst>
      <p:ext uri="{BB962C8B-B14F-4D97-AF65-F5344CB8AC3E}">
        <p14:creationId xmlns:p14="http://schemas.microsoft.com/office/powerpoint/2010/main" val="1920257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99C61E-FA29-48B5-B8E4-AFB31D3E6003}" type="slidenum">
              <a:rPr lang="nl-NL" smtClean="0"/>
              <a:t>10</a:t>
            </a:fld>
            <a:endParaRPr lang="nl-NL"/>
          </a:p>
        </p:txBody>
      </p:sp>
    </p:spTree>
    <p:extLst>
      <p:ext uri="{BB962C8B-B14F-4D97-AF65-F5344CB8AC3E}">
        <p14:creationId xmlns:p14="http://schemas.microsoft.com/office/powerpoint/2010/main" val="320149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4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4499C61E-FA29-48B5-B8E4-AFB31D3E6003}" type="slidenum">
              <a:rPr lang="nl-NL" smtClean="0"/>
              <a:t>20</a:t>
            </a:fld>
            <a:endParaRPr lang="nl-NL"/>
          </a:p>
        </p:txBody>
      </p:sp>
    </p:spTree>
    <p:extLst>
      <p:ext uri="{BB962C8B-B14F-4D97-AF65-F5344CB8AC3E}">
        <p14:creationId xmlns:p14="http://schemas.microsoft.com/office/powerpoint/2010/main" val="4005063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1C23D28-DB97-8E4B-8CA3-B7551A604877}" type="slidenum">
              <a:rPr lang="nl-NL" smtClean="0"/>
              <a:t>22</a:t>
            </a:fld>
            <a:endParaRPr lang="nl-NL"/>
          </a:p>
        </p:txBody>
      </p:sp>
    </p:spTree>
    <p:extLst>
      <p:ext uri="{BB962C8B-B14F-4D97-AF65-F5344CB8AC3E}">
        <p14:creationId xmlns:p14="http://schemas.microsoft.com/office/powerpoint/2010/main" val="715906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Vragen:</a:t>
            </a:r>
          </a:p>
          <a:p>
            <a:r>
              <a:rPr lang="nl-NL" sz="1200" kern="1200" dirty="0">
                <a:solidFill>
                  <a:schemeClr val="tx1"/>
                </a:solidFill>
                <a:effectLst/>
                <a:latin typeface="+mn-lt"/>
                <a:ea typeface="+mn-ea"/>
                <a:cs typeface="+mn-cs"/>
              </a:rPr>
              <a:t>Wat zie je? Hoe was een dagindeling van de mens heel vroeger? Qua beweging? Wat valt je op? Hoe denk jij dat het </a:t>
            </a:r>
            <a:r>
              <a:rPr lang="nl-NL" sz="1200" b="1" kern="120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eruit komt te zien? Hoe hoop je dat het </a:t>
            </a:r>
            <a:r>
              <a:rPr lang="nl-NL" sz="1200" b="1" kern="1200" dirty="0">
                <a:solidFill>
                  <a:schemeClr val="tx1"/>
                </a:solidFill>
                <a:effectLst/>
                <a:latin typeface="+mn-lt"/>
                <a:ea typeface="+mn-ea"/>
                <a:cs typeface="+mn-cs"/>
              </a:rPr>
              <a:t>?</a:t>
            </a:r>
            <a:r>
              <a:rPr lang="nl-NL" sz="1200" kern="1200" dirty="0">
                <a:solidFill>
                  <a:schemeClr val="tx1"/>
                </a:solidFill>
                <a:effectLst/>
                <a:latin typeface="+mn-lt"/>
                <a:ea typeface="+mn-ea"/>
                <a:cs typeface="+mn-cs"/>
              </a:rPr>
              <a:t> eruit ziet?</a:t>
            </a:r>
          </a:p>
          <a:p>
            <a:endParaRPr lang="nl-NL" dirty="0"/>
          </a:p>
        </p:txBody>
      </p:sp>
      <p:sp>
        <p:nvSpPr>
          <p:cNvPr id="4" name="Tijdelijke aanduiding voor dianummer 3"/>
          <p:cNvSpPr>
            <a:spLocks noGrp="1"/>
          </p:cNvSpPr>
          <p:nvPr>
            <p:ph type="sldNum" sz="quarter" idx="10"/>
          </p:nvPr>
        </p:nvSpPr>
        <p:spPr/>
        <p:txBody>
          <a:bodyPr/>
          <a:lstStyle/>
          <a:p>
            <a:fld id="{B2BE73C5-DC60-4443-A30D-A45E5822D4D5}" type="slidenum">
              <a:rPr lang="nl-NL" smtClean="0"/>
              <a:t>25</a:t>
            </a:fld>
            <a:endParaRPr lang="nl-NL"/>
          </a:p>
        </p:txBody>
      </p:sp>
    </p:spTree>
    <p:extLst>
      <p:ext uri="{BB962C8B-B14F-4D97-AF65-F5344CB8AC3E}">
        <p14:creationId xmlns:p14="http://schemas.microsoft.com/office/powerpoint/2010/main" val="1241369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Bron: </a:t>
            </a:r>
            <a:r>
              <a:rPr lang="nl-NL" sz="1200" u="sng" kern="1200" dirty="0">
                <a:solidFill>
                  <a:schemeClr val="tx1"/>
                </a:solidFill>
                <a:effectLst/>
                <a:latin typeface="+mn-lt"/>
                <a:ea typeface="+mn-ea"/>
                <a:cs typeface="+mn-cs"/>
                <a:hlinkClick r:id="rId3"/>
              </a:rPr>
              <a:t>https://www.rug.nl/society-business/university-museum/exhibitions/2017/gelukkig-gezond</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Video: Hoe wordt er gekeken naar gezondheid voor de 18</a:t>
            </a:r>
            <a:r>
              <a:rPr lang="nl-NL" sz="1200" kern="1200" baseline="30000" dirty="0">
                <a:solidFill>
                  <a:schemeClr val="tx1"/>
                </a:solidFill>
                <a:effectLst/>
                <a:latin typeface="+mn-lt"/>
                <a:ea typeface="+mn-ea"/>
                <a:cs typeface="+mn-cs"/>
              </a:rPr>
              <a:t>e</a:t>
            </a:r>
            <a:r>
              <a:rPr lang="nl-NL" sz="1200" kern="1200" dirty="0">
                <a:solidFill>
                  <a:schemeClr val="tx1"/>
                </a:solidFill>
                <a:effectLst/>
                <a:latin typeface="+mn-lt"/>
                <a:ea typeface="+mn-ea"/>
                <a:cs typeface="+mn-cs"/>
              </a:rPr>
              <a:t> eeuw ? En wat was een grote verandering vanaf de 19</a:t>
            </a:r>
            <a:r>
              <a:rPr lang="nl-NL" sz="1200" kern="1200" baseline="30000" dirty="0">
                <a:solidFill>
                  <a:schemeClr val="tx1"/>
                </a:solidFill>
                <a:effectLst/>
                <a:latin typeface="+mn-lt"/>
                <a:ea typeface="+mn-ea"/>
                <a:cs typeface="+mn-cs"/>
              </a:rPr>
              <a:t>e</a:t>
            </a:r>
            <a:r>
              <a:rPr lang="nl-NL" sz="1200" kern="1200" dirty="0">
                <a:solidFill>
                  <a:schemeClr val="tx1"/>
                </a:solidFill>
                <a:effectLst/>
                <a:latin typeface="+mn-lt"/>
                <a:ea typeface="+mn-ea"/>
                <a:cs typeface="+mn-cs"/>
              </a:rPr>
              <a:t> eeuw?</a:t>
            </a:r>
          </a:p>
          <a:p>
            <a:r>
              <a:rPr lang="nl-NL" sz="1200" kern="1200" dirty="0">
                <a:solidFill>
                  <a:schemeClr val="tx1"/>
                </a:solidFill>
                <a:effectLst/>
                <a:latin typeface="+mn-lt"/>
                <a:ea typeface="+mn-ea"/>
                <a:cs typeface="+mn-cs"/>
              </a:rPr>
              <a:t> </a:t>
            </a:r>
            <a:r>
              <a:rPr lang="nl-NL" sz="1200" i="1" kern="1200" dirty="0">
                <a:solidFill>
                  <a:schemeClr val="tx1"/>
                </a:solidFill>
                <a:effectLst/>
                <a:latin typeface="+mn-lt"/>
                <a:ea typeface="+mn-ea"/>
                <a:cs typeface="+mn-cs"/>
              </a:rPr>
              <a:t>Antwoord na de 19</a:t>
            </a:r>
            <a:r>
              <a:rPr lang="nl-NL" sz="1200" i="1" kern="1200" baseline="30000" dirty="0">
                <a:solidFill>
                  <a:schemeClr val="tx1"/>
                </a:solidFill>
                <a:effectLst/>
                <a:latin typeface="+mn-lt"/>
                <a:ea typeface="+mn-ea"/>
                <a:cs typeface="+mn-cs"/>
              </a:rPr>
              <a:t>e</a:t>
            </a:r>
            <a:r>
              <a:rPr lang="nl-NL" sz="1200" i="1" kern="1200" dirty="0">
                <a:solidFill>
                  <a:schemeClr val="tx1"/>
                </a:solidFill>
                <a:effectLst/>
                <a:latin typeface="+mn-lt"/>
                <a:ea typeface="+mn-ea"/>
                <a:cs typeface="+mn-cs"/>
              </a:rPr>
              <a:t> eeuw ging het veel minder om voorkomen maar meer om genezen</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 </a:t>
            </a:r>
          </a:p>
          <a:p>
            <a:r>
              <a:rPr lang="nl-NL" sz="1200" i="1" kern="1200" dirty="0">
                <a:solidFill>
                  <a:schemeClr val="tx1"/>
                </a:solidFill>
                <a:effectLst/>
                <a:latin typeface="+mn-lt"/>
                <a:ea typeface="+mn-ea"/>
                <a:cs typeface="+mn-cs"/>
              </a:rPr>
              <a:t>Op de afbeeldingen</a:t>
            </a:r>
            <a:r>
              <a:rPr lang="nl-NL" sz="1200" i="1" kern="1200" baseline="0" dirty="0">
                <a:solidFill>
                  <a:schemeClr val="tx1"/>
                </a:solidFill>
                <a:effectLst/>
                <a:latin typeface="+mn-lt"/>
                <a:ea typeface="+mn-ea"/>
                <a:cs typeface="+mn-cs"/>
              </a:rPr>
              <a:t> zien jullie een Leefstijlboek uit de 17</a:t>
            </a:r>
            <a:r>
              <a:rPr lang="nl-NL" sz="1200" i="1" kern="1200" baseline="30000" dirty="0">
                <a:solidFill>
                  <a:schemeClr val="tx1"/>
                </a:solidFill>
                <a:effectLst/>
                <a:latin typeface="+mn-lt"/>
                <a:ea typeface="+mn-ea"/>
                <a:cs typeface="+mn-cs"/>
              </a:rPr>
              <a:t>e</a:t>
            </a:r>
            <a:r>
              <a:rPr lang="nl-NL" sz="1200" i="1" kern="1200" baseline="0" dirty="0">
                <a:solidFill>
                  <a:schemeClr val="tx1"/>
                </a:solidFill>
                <a:effectLst/>
                <a:latin typeface="+mn-lt"/>
                <a:ea typeface="+mn-ea"/>
                <a:cs typeface="+mn-cs"/>
              </a:rPr>
              <a:t> eeuw en een leefstijl boek van nu. Wat denk jij hiervan? Verschil? Overeenkomsten? Wat concludeer je?</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B2BE73C5-DC60-4443-A30D-A45E5822D4D5}" type="slidenum">
              <a:rPr lang="nl-NL" smtClean="0"/>
              <a:t>29</a:t>
            </a:fld>
            <a:endParaRPr lang="nl-NL"/>
          </a:p>
        </p:txBody>
      </p:sp>
    </p:spTree>
    <p:extLst>
      <p:ext uri="{BB962C8B-B14F-4D97-AF65-F5344CB8AC3E}">
        <p14:creationId xmlns:p14="http://schemas.microsoft.com/office/powerpoint/2010/main" val="50648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218515627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330678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25689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3727C1-96E7-1A4B-AF37-271403695A2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CD854F6-7445-E544-BD55-A35FD1E87C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2F8BCEF-8A7D-504F-8380-5991D5B62EDD}"/>
              </a:ext>
            </a:extLst>
          </p:cNvPr>
          <p:cNvSpPr>
            <a:spLocks noGrp="1"/>
          </p:cNvSpPr>
          <p:nvPr>
            <p:ph type="dt" sz="half" idx="10"/>
          </p:nvPr>
        </p:nvSpPr>
        <p:spPr/>
        <p:txBody>
          <a:bodyPr/>
          <a:lstStyle/>
          <a:p>
            <a:fld id="{60AB336E-902C-0A49-AC25-9CE200415DC7}" type="datetimeFigureOut">
              <a:rPr lang="nl-NL" smtClean="0"/>
              <a:t>06-03-20</a:t>
            </a:fld>
            <a:endParaRPr lang="nl-NL"/>
          </a:p>
        </p:txBody>
      </p:sp>
      <p:sp>
        <p:nvSpPr>
          <p:cNvPr id="5" name="Tijdelijke aanduiding voor voettekst 4">
            <a:extLst>
              <a:ext uri="{FF2B5EF4-FFF2-40B4-BE49-F238E27FC236}">
                <a16:creationId xmlns:a16="http://schemas.microsoft.com/office/drawing/2014/main" id="{96B96140-84E5-2441-A482-7B6CD99021E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90AA125-DB75-8F4D-8E56-75B9E2FE9D42}"/>
              </a:ext>
            </a:extLst>
          </p:cNvPr>
          <p:cNvSpPr>
            <a:spLocks noGrp="1"/>
          </p:cNvSpPr>
          <p:nvPr>
            <p:ph type="sldNum" sz="quarter" idx="12"/>
          </p:nvPr>
        </p:nvSpPr>
        <p:spPr/>
        <p:txBody>
          <a:bodyPr/>
          <a:lstStyle/>
          <a:p>
            <a:fld id="{D58F96F8-5022-DA42-8B36-35B2D8AA6F3C}" type="slidenum">
              <a:rPr lang="nl-NL" smtClean="0"/>
              <a:t>‹nr.›</a:t>
            </a:fld>
            <a:endParaRPr lang="nl-NL"/>
          </a:p>
        </p:txBody>
      </p:sp>
    </p:spTree>
    <p:extLst>
      <p:ext uri="{BB962C8B-B14F-4D97-AF65-F5344CB8AC3E}">
        <p14:creationId xmlns:p14="http://schemas.microsoft.com/office/powerpoint/2010/main" val="3426534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E7FA47-453B-4D4A-8B0D-86C89E83F8A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E39B839-3D68-A440-B627-B1CA8285B8B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F1ACEEE-A51B-0C43-BBA0-FFA3E21F34F2}"/>
              </a:ext>
            </a:extLst>
          </p:cNvPr>
          <p:cNvSpPr>
            <a:spLocks noGrp="1"/>
          </p:cNvSpPr>
          <p:nvPr>
            <p:ph type="dt" sz="half" idx="10"/>
          </p:nvPr>
        </p:nvSpPr>
        <p:spPr/>
        <p:txBody>
          <a:bodyPr/>
          <a:lstStyle/>
          <a:p>
            <a:fld id="{60AB336E-902C-0A49-AC25-9CE200415DC7}" type="datetimeFigureOut">
              <a:rPr lang="nl-NL" smtClean="0"/>
              <a:t>06-03-20</a:t>
            </a:fld>
            <a:endParaRPr lang="nl-NL"/>
          </a:p>
        </p:txBody>
      </p:sp>
      <p:sp>
        <p:nvSpPr>
          <p:cNvPr id="5" name="Tijdelijke aanduiding voor voettekst 4">
            <a:extLst>
              <a:ext uri="{FF2B5EF4-FFF2-40B4-BE49-F238E27FC236}">
                <a16:creationId xmlns:a16="http://schemas.microsoft.com/office/drawing/2014/main" id="{890371CB-754A-CE4B-9B76-9E08FED9717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7BB3B5C-B7DA-1F46-BC80-402F66D1C501}"/>
              </a:ext>
            </a:extLst>
          </p:cNvPr>
          <p:cNvSpPr>
            <a:spLocks noGrp="1"/>
          </p:cNvSpPr>
          <p:nvPr>
            <p:ph type="sldNum" sz="quarter" idx="12"/>
          </p:nvPr>
        </p:nvSpPr>
        <p:spPr/>
        <p:txBody>
          <a:bodyPr/>
          <a:lstStyle/>
          <a:p>
            <a:fld id="{D58F96F8-5022-DA42-8B36-35B2D8AA6F3C}" type="slidenum">
              <a:rPr lang="nl-NL" smtClean="0"/>
              <a:t>‹nr.›</a:t>
            </a:fld>
            <a:endParaRPr lang="nl-NL"/>
          </a:p>
        </p:txBody>
      </p:sp>
    </p:spTree>
    <p:extLst>
      <p:ext uri="{BB962C8B-B14F-4D97-AF65-F5344CB8AC3E}">
        <p14:creationId xmlns:p14="http://schemas.microsoft.com/office/powerpoint/2010/main" val="2795841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44F860-1569-E24E-8CB0-4804E33176B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647BF4A-CAE9-2D4C-ADE2-50F42BED3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749F735-D2B6-734C-A368-CEDAF60560C0}"/>
              </a:ext>
            </a:extLst>
          </p:cNvPr>
          <p:cNvSpPr>
            <a:spLocks noGrp="1"/>
          </p:cNvSpPr>
          <p:nvPr>
            <p:ph type="dt" sz="half" idx="10"/>
          </p:nvPr>
        </p:nvSpPr>
        <p:spPr/>
        <p:txBody>
          <a:bodyPr/>
          <a:lstStyle/>
          <a:p>
            <a:fld id="{60AB336E-902C-0A49-AC25-9CE200415DC7}" type="datetimeFigureOut">
              <a:rPr lang="nl-NL" smtClean="0"/>
              <a:t>06-03-20</a:t>
            </a:fld>
            <a:endParaRPr lang="nl-NL"/>
          </a:p>
        </p:txBody>
      </p:sp>
      <p:sp>
        <p:nvSpPr>
          <p:cNvPr id="5" name="Tijdelijke aanduiding voor voettekst 4">
            <a:extLst>
              <a:ext uri="{FF2B5EF4-FFF2-40B4-BE49-F238E27FC236}">
                <a16:creationId xmlns:a16="http://schemas.microsoft.com/office/drawing/2014/main" id="{8725990B-9477-A14E-BB4C-D721A15C81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E077D6-3AAB-F44B-846C-EFBC2A04ED6C}"/>
              </a:ext>
            </a:extLst>
          </p:cNvPr>
          <p:cNvSpPr>
            <a:spLocks noGrp="1"/>
          </p:cNvSpPr>
          <p:nvPr>
            <p:ph type="sldNum" sz="quarter" idx="12"/>
          </p:nvPr>
        </p:nvSpPr>
        <p:spPr/>
        <p:txBody>
          <a:bodyPr/>
          <a:lstStyle/>
          <a:p>
            <a:fld id="{D58F96F8-5022-DA42-8B36-35B2D8AA6F3C}" type="slidenum">
              <a:rPr lang="nl-NL" smtClean="0"/>
              <a:t>‹nr.›</a:t>
            </a:fld>
            <a:endParaRPr lang="nl-NL"/>
          </a:p>
        </p:txBody>
      </p:sp>
    </p:spTree>
    <p:extLst>
      <p:ext uri="{BB962C8B-B14F-4D97-AF65-F5344CB8AC3E}">
        <p14:creationId xmlns:p14="http://schemas.microsoft.com/office/powerpoint/2010/main" val="1566915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C235A7-CDBE-E648-9F4F-C52E2F79566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184E313-AE29-BC40-BC29-1FBB4D88092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E905B58-E2A7-404A-93A8-ED4BDA394DF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9FC2269-BFD6-5649-B63F-0B09E9411254}"/>
              </a:ext>
            </a:extLst>
          </p:cNvPr>
          <p:cNvSpPr>
            <a:spLocks noGrp="1"/>
          </p:cNvSpPr>
          <p:nvPr>
            <p:ph type="dt" sz="half" idx="10"/>
          </p:nvPr>
        </p:nvSpPr>
        <p:spPr/>
        <p:txBody>
          <a:bodyPr/>
          <a:lstStyle/>
          <a:p>
            <a:fld id="{60AB336E-902C-0A49-AC25-9CE200415DC7}" type="datetimeFigureOut">
              <a:rPr lang="nl-NL" smtClean="0"/>
              <a:t>06-03-20</a:t>
            </a:fld>
            <a:endParaRPr lang="nl-NL"/>
          </a:p>
        </p:txBody>
      </p:sp>
      <p:sp>
        <p:nvSpPr>
          <p:cNvPr id="6" name="Tijdelijke aanduiding voor voettekst 5">
            <a:extLst>
              <a:ext uri="{FF2B5EF4-FFF2-40B4-BE49-F238E27FC236}">
                <a16:creationId xmlns:a16="http://schemas.microsoft.com/office/drawing/2014/main" id="{A960E906-2A50-164F-92A0-6F800BDD146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D8048C7-6BC1-0742-975A-013FA6C61886}"/>
              </a:ext>
            </a:extLst>
          </p:cNvPr>
          <p:cNvSpPr>
            <a:spLocks noGrp="1"/>
          </p:cNvSpPr>
          <p:nvPr>
            <p:ph type="sldNum" sz="quarter" idx="12"/>
          </p:nvPr>
        </p:nvSpPr>
        <p:spPr/>
        <p:txBody>
          <a:bodyPr/>
          <a:lstStyle/>
          <a:p>
            <a:fld id="{D58F96F8-5022-DA42-8B36-35B2D8AA6F3C}" type="slidenum">
              <a:rPr lang="nl-NL" smtClean="0"/>
              <a:t>‹nr.›</a:t>
            </a:fld>
            <a:endParaRPr lang="nl-NL"/>
          </a:p>
        </p:txBody>
      </p:sp>
    </p:spTree>
    <p:extLst>
      <p:ext uri="{BB962C8B-B14F-4D97-AF65-F5344CB8AC3E}">
        <p14:creationId xmlns:p14="http://schemas.microsoft.com/office/powerpoint/2010/main" val="1866296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A2DFC-D7F0-2F46-BE9B-62DF3C1AAE8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C9607B2-FABC-7E4C-86BC-4E8B57A1C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142CF9A-E3CA-B14F-87B5-97FC6034CFF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A07E494-A759-174B-8272-20F24C6F32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DA61C8B-6019-3C4E-B7D7-A211364835B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CAB6A3A-241B-4D48-A133-F079F55C853B}"/>
              </a:ext>
            </a:extLst>
          </p:cNvPr>
          <p:cNvSpPr>
            <a:spLocks noGrp="1"/>
          </p:cNvSpPr>
          <p:nvPr>
            <p:ph type="dt" sz="half" idx="10"/>
          </p:nvPr>
        </p:nvSpPr>
        <p:spPr/>
        <p:txBody>
          <a:bodyPr/>
          <a:lstStyle/>
          <a:p>
            <a:fld id="{60AB336E-902C-0A49-AC25-9CE200415DC7}" type="datetimeFigureOut">
              <a:rPr lang="nl-NL" smtClean="0"/>
              <a:t>06-03-20</a:t>
            </a:fld>
            <a:endParaRPr lang="nl-NL"/>
          </a:p>
        </p:txBody>
      </p:sp>
      <p:sp>
        <p:nvSpPr>
          <p:cNvPr id="8" name="Tijdelijke aanduiding voor voettekst 7">
            <a:extLst>
              <a:ext uri="{FF2B5EF4-FFF2-40B4-BE49-F238E27FC236}">
                <a16:creationId xmlns:a16="http://schemas.microsoft.com/office/drawing/2014/main" id="{70E1B360-E228-C44F-A11D-B72AAF60AA8D}"/>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5365416-9D55-5747-AACA-18E52A281A30}"/>
              </a:ext>
            </a:extLst>
          </p:cNvPr>
          <p:cNvSpPr>
            <a:spLocks noGrp="1"/>
          </p:cNvSpPr>
          <p:nvPr>
            <p:ph type="sldNum" sz="quarter" idx="12"/>
          </p:nvPr>
        </p:nvSpPr>
        <p:spPr/>
        <p:txBody>
          <a:bodyPr/>
          <a:lstStyle/>
          <a:p>
            <a:fld id="{D58F96F8-5022-DA42-8B36-35B2D8AA6F3C}" type="slidenum">
              <a:rPr lang="nl-NL" smtClean="0"/>
              <a:t>‹nr.›</a:t>
            </a:fld>
            <a:endParaRPr lang="nl-NL"/>
          </a:p>
        </p:txBody>
      </p:sp>
    </p:spTree>
    <p:extLst>
      <p:ext uri="{BB962C8B-B14F-4D97-AF65-F5344CB8AC3E}">
        <p14:creationId xmlns:p14="http://schemas.microsoft.com/office/powerpoint/2010/main" val="2816154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30EA71-C09B-4D4E-BC82-84825C8E372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44C4468-0AE3-C642-81C3-5C746819273D}"/>
              </a:ext>
            </a:extLst>
          </p:cNvPr>
          <p:cNvSpPr>
            <a:spLocks noGrp="1"/>
          </p:cNvSpPr>
          <p:nvPr>
            <p:ph type="dt" sz="half" idx="10"/>
          </p:nvPr>
        </p:nvSpPr>
        <p:spPr/>
        <p:txBody>
          <a:bodyPr/>
          <a:lstStyle/>
          <a:p>
            <a:fld id="{60AB336E-902C-0A49-AC25-9CE200415DC7}" type="datetimeFigureOut">
              <a:rPr lang="nl-NL" smtClean="0"/>
              <a:t>06-03-20</a:t>
            </a:fld>
            <a:endParaRPr lang="nl-NL"/>
          </a:p>
        </p:txBody>
      </p:sp>
      <p:sp>
        <p:nvSpPr>
          <p:cNvPr id="4" name="Tijdelijke aanduiding voor voettekst 3">
            <a:extLst>
              <a:ext uri="{FF2B5EF4-FFF2-40B4-BE49-F238E27FC236}">
                <a16:creationId xmlns:a16="http://schemas.microsoft.com/office/drawing/2014/main" id="{7134235B-DD14-7A4E-9F84-0C50042BA3D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CAEAC16-527F-134D-96DE-D85A917F45C2}"/>
              </a:ext>
            </a:extLst>
          </p:cNvPr>
          <p:cNvSpPr>
            <a:spLocks noGrp="1"/>
          </p:cNvSpPr>
          <p:nvPr>
            <p:ph type="sldNum" sz="quarter" idx="12"/>
          </p:nvPr>
        </p:nvSpPr>
        <p:spPr/>
        <p:txBody>
          <a:bodyPr/>
          <a:lstStyle/>
          <a:p>
            <a:fld id="{D58F96F8-5022-DA42-8B36-35B2D8AA6F3C}" type="slidenum">
              <a:rPr lang="nl-NL" smtClean="0"/>
              <a:t>‹nr.›</a:t>
            </a:fld>
            <a:endParaRPr lang="nl-NL"/>
          </a:p>
        </p:txBody>
      </p:sp>
    </p:spTree>
    <p:extLst>
      <p:ext uri="{BB962C8B-B14F-4D97-AF65-F5344CB8AC3E}">
        <p14:creationId xmlns:p14="http://schemas.microsoft.com/office/powerpoint/2010/main" val="2810372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86C37F8-BFBD-2946-89C8-3D4857765AA9}"/>
              </a:ext>
            </a:extLst>
          </p:cNvPr>
          <p:cNvSpPr>
            <a:spLocks noGrp="1"/>
          </p:cNvSpPr>
          <p:nvPr>
            <p:ph type="dt" sz="half" idx="10"/>
          </p:nvPr>
        </p:nvSpPr>
        <p:spPr/>
        <p:txBody>
          <a:bodyPr/>
          <a:lstStyle/>
          <a:p>
            <a:fld id="{60AB336E-902C-0A49-AC25-9CE200415DC7}" type="datetimeFigureOut">
              <a:rPr lang="nl-NL" smtClean="0"/>
              <a:t>06-03-20</a:t>
            </a:fld>
            <a:endParaRPr lang="nl-NL"/>
          </a:p>
        </p:txBody>
      </p:sp>
      <p:sp>
        <p:nvSpPr>
          <p:cNvPr id="3" name="Tijdelijke aanduiding voor voettekst 2">
            <a:extLst>
              <a:ext uri="{FF2B5EF4-FFF2-40B4-BE49-F238E27FC236}">
                <a16:creationId xmlns:a16="http://schemas.microsoft.com/office/drawing/2014/main" id="{AA1EEC5F-0B0F-2D48-9F99-ED4ED561E05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93C108B-620C-374E-ACA6-323E56380852}"/>
              </a:ext>
            </a:extLst>
          </p:cNvPr>
          <p:cNvSpPr>
            <a:spLocks noGrp="1"/>
          </p:cNvSpPr>
          <p:nvPr>
            <p:ph type="sldNum" sz="quarter" idx="12"/>
          </p:nvPr>
        </p:nvSpPr>
        <p:spPr/>
        <p:txBody>
          <a:bodyPr/>
          <a:lstStyle/>
          <a:p>
            <a:fld id="{D58F96F8-5022-DA42-8B36-35B2D8AA6F3C}" type="slidenum">
              <a:rPr lang="nl-NL" smtClean="0"/>
              <a:t>‹nr.›</a:t>
            </a:fld>
            <a:endParaRPr lang="nl-NL"/>
          </a:p>
        </p:txBody>
      </p:sp>
    </p:spTree>
    <p:extLst>
      <p:ext uri="{BB962C8B-B14F-4D97-AF65-F5344CB8AC3E}">
        <p14:creationId xmlns:p14="http://schemas.microsoft.com/office/powerpoint/2010/main" val="2398285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64D0DE-7A78-5246-808D-847F069C700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A783267-A8AC-DD47-8827-A2EEF69612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DBB6E55-9FD5-434A-96D3-C5E9502DB8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122C135-3990-0D41-A931-74B7214781FC}"/>
              </a:ext>
            </a:extLst>
          </p:cNvPr>
          <p:cNvSpPr>
            <a:spLocks noGrp="1"/>
          </p:cNvSpPr>
          <p:nvPr>
            <p:ph type="dt" sz="half" idx="10"/>
          </p:nvPr>
        </p:nvSpPr>
        <p:spPr/>
        <p:txBody>
          <a:bodyPr/>
          <a:lstStyle/>
          <a:p>
            <a:fld id="{60AB336E-902C-0A49-AC25-9CE200415DC7}" type="datetimeFigureOut">
              <a:rPr lang="nl-NL" smtClean="0"/>
              <a:t>06-03-20</a:t>
            </a:fld>
            <a:endParaRPr lang="nl-NL"/>
          </a:p>
        </p:txBody>
      </p:sp>
      <p:sp>
        <p:nvSpPr>
          <p:cNvPr id="6" name="Tijdelijke aanduiding voor voettekst 5">
            <a:extLst>
              <a:ext uri="{FF2B5EF4-FFF2-40B4-BE49-F238E27FC236}">
                <a16:creationId xmlns:a16="http://schemas.microsoft.com/office/drawing/2014/main" id="{BA097F9E-98C4-8C4D-BF7F-6569FA43124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0EA1FFA-FA61-C848-A8BC-39883B1E6920}"/>
              </a:ext>
            </a:extLst>
          </p:cNvPr>
          <p:cNvSpPr>
            <a:spLocks noGrp="1"/>
          </p:cNvSpPr>
          <p:nvPr>
            <p:ph type="sldNum" sz="quarter" idx="12"/>
          </p:nvPr>
        </p:nvSpPr>
        <p:spPr/>
        <p:txBody>
          <a:bodyPr/>
          <a:lstStyle/>
          <a:p>
            <a:fld id="{D58F96F8-5022-DA42-8B36-35B2D8AA6F3C}" type="slidenum">
              <a:rPr lang="nl-NL" smtClean="0"/>
              <a:t>‹nr.›</a:t>
            </a:fld>
            <a:endParaRPr lang="nl-NL"/>
          </a:p>
        </p:txBody>
      </p:sp>
    </p:spTree>
    <p:extLst>
      <p:ext uri="{BB962C8B-B14F-4D97-AF65-F5344CB8AC3E}">
        <p14:creationId xmlns:p14="http://schemas.microsoft.com/office/powerpoint/2010/main" val="108062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1735314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13CDBA-E3F0-9D42-B1E9-DB3A544C2D4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41BE6DD-F38D-3F41-9E0F-A336FB084A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9CC259F-CAA3-5A4B-A7D2-A006C25746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D5D9CAC-FA79-3742-B112-DF945FD287B7}"/>
              </a:ext>
            </a:extLst>
          </p:cNvPr>
          <p:cNvSpPr>
            <a:spLocks noGrp="1"/>
          </p:cNvSpPr>
          <p:nvPr>
            <p:ph type="dt" sz="half" idx="10"/>
          </p:nvPr>
        </p:nvSpPr>
        <p:spPr/>
        <p:txBody>
          <a:bodyPr/>
          <a:lstStyle/>
          <a:p>
            <a:fld id="{60AB336E-902C-0A49-AC25-9CE200415DC7}" type="datetimeFigureOut">
              <a:rPr lang="nl-NL" smtClean="0"/>
              <a:t>06-03-20</a:t>
            </a:fld>
            <a:endParaRPr lang="nl-NL"/>
          </a:p>
        </p:txBody>
      </p:sp>
      <p:sp>
        <p:nvSpPr>
          <p:cNvPr id="6" name="Tijdelijke aanduiding voor voettekst 5">
            <a:extLst>
              <a:ext uri="{FF2B5EF4-FFF2-40B4-BE49-F238E27FC236}">
                <a16:creationId xmlns:a16="http://schemas.microsoft.com/office/drawing/2014/main" id="{E136AAE6-223E-0743-851C-66AC93D7DF1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6C99ADC-31D2-854A-8055-1C0CF0B4D17A}"/>
              </a:ext>
            </a:extLst>
          </p:cNvPr>
          <p:cNvSpPr>
            <a:spLocks noGrp="1"/>
          </p:cNvSpPr>
          <p:nvPr>
            <p:ph type="sldNum" sz="quarter" idx="12"/>
          </p:nvPr>
        </p:nvSpPr>
        <p:spPr/>
        <p:txBody>
          <a:bodyPr/>
          <a:lstStyle/>
          <a:p>
            <a:fld id="{D58F96F8-5022-DA42-8B36-35B2D8AA6F3C}" type="slidenum">
              <a:rPr lang="nl-NL" smtClean="0"/>
              <a:t>‹nr.›</a:t>
            </a:fld>
            <a:endParaRPr lang="nl-NL"/>
          </a:p>
        </p:txBody>
      </p:sp>
    </p:spTree>
    <p:extLst>
      <p:ext uri="{BB962C8B-B14F-4D97-AF65-F5344CB8AC3E}">
        <p14:creationId xmlns:p14="http://schemas.microsoft.com/office/powerpoint/2010/main" val="2641088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1E8D38-FB35-2641-9825-9C86FE012D8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92C2659-A74F-D34E-BD43-AD67C7EC96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39BF540-AE92-364E-BFE8-3D9ADA699F94}"/>
              </a:ext>
            </a:extLst>
          </p:cNvPr>
          <p:cNvSpPr>
            <a:spLocks noGrp="1"/>
          </p:cNvSpPr>
          <p:nvPr>
            <p:ph type="dt" sz="half" idx="10"/>
          </p:nvPr>
        </p:nvSpPr>
        <p:spPr/>
        <p:txBody>
          <a:bodyPr/>
          <a:lstStyle/>
          <a:p>
            <a:fld id="{60AB336E-902C-0A49-AC25-9CE200415DC7}" type="datetimeFigureOut">
              <a:rPr lang="nl-NL" smtClean="0"/>
              <a:t>06-03-20</a:t>
            </a:fld>
            <a:endParaRPr lang="nl-NL"/>
          </a:p>
        </p:txBody>
      </p:sp>
      <p:sp>
        <p:nvSpPr>
          <p:cNvPr id="5" name="Tijdelijke aanduiding voor voettekst 4">
            <a:extLst>
              <a:ext uri="{FF2B5EF4-FFF2-40B4-BE49-F238E27FC236}">
                <a16:creationId xmlns:a16="http://schemas.microsoft.com/office/drawing/2014/main" id="{82403ED9-3942-CE4F-8C4E-EBB70F879C4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E7AEEF-8678-654F-B2D1-BDB556CE830F}"/>
              </a:ext>
            </a:extLst>
          </p:cNvPr>
          <p:cNvSpPr>
            <a:spLocks noGrp="1"/>
          </p:cNvSpPr>
          <p:nvPr>
            <p:ph type="sldNum" sz="quarter" idx="12"/>
          </p:nvPr>
        </p:nvSpPr>
        <p:spPr/>
        <p:txBody>
          <a:bodyPr/>
          <a:lstStyle/>
          <a:p>
            <a:fld id="{D58F96F8-5022-DA42-8B36-35B2D8AA6F3C}" type="slidenum">
              <a:rPr lang="nl-NL" smtClean="0"/>
              <a:t>‹nr.›</a:t>
            </a:fld>
            <a:endParaRPr lang="nl-NL"/>
          </a:p>
        </p:txBody>
      </p:sp>
    </p:spTree>
    <p:extLst>
      <p:ext uri="{BB962C8B-B14F-4D97-AF65-F5344CB8AC3E}">
        <p14:creationId xmlns:p14="http://schemas.microsoft.com/office/powerpoint/2010/main" val="2195158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CEBA06B-5961-634C-8FA4-16D20FAD271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39A8200-3F97-1B40-AB0E-9098FD23774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C637889-4455-8140-86B9-487E57368957}"/>
              </a:ext>
            </a:extLst>
          </p:cNvPr>
          <p:cNvSpPr>
            <a:spLocks noGrp="1"/>
          </p:cNvSpPr>
          <p:nvPr>
            <p:ph type="dt" sz="half" idx="10"/>
          </p:nvPr>
        </p:nvSpPr>
        <p:spPr/>
        <p:txBody>
          <a:bodyPr/>
          <a:lstStyle/>
          <a:p>
            <a:fld id="{60AB336E-902C-0A49-AC25-9CE200415DC7}" type="datetimeFigureOut">
              <a:rPr lang="nl-NL" smtClean="0"/>
              <a:t>06-03-20</a:t>
            </a:fld>
            <a:endParaRPr lang="nl-NL"/>
          </a:p>
        </p:txBody>
      </p:sp>
      <p:sp>
        <p:nvSpPr>
          <p:cNvPr id="5" name="Tijdelijke aanduiding voor voettekst 4">
            <a:extLst>
              <a:ext uri="{FF2B5EF4-FFF2-40B4-BE49-F238E27FC236}">
                <a16:creationId xmlns:a16="http://schemas.microsoft.com/office/drawing/2014/main" id="{20C9FBCC-47F8-3C46-8A0B-6E31DB4539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FD0FB8D-2C1D-A54B-9F43-0C3DC8BC4FC7}"/>
              </a:ext>
            </a:extLst>
          </p:cNvPr>
          <p:cNvSpPr>
            <a:spLocks noGrp="1"/>
          </p:cNvSpPr>
          <p:nvPr>
            <p:ph type="sldNum" sz="quarter" idx="12"/>
          </p:nvPr>
        </p:nvSpPr>
        <p:spPr/>
        <p:txBody>
          <a:bodyPr/>
          <a:lstStyle/>
          <a:p>
            <a:fld id="{D58F96F8-5022-DA42-8B36-35B2D8AA6F3C}" type="slidenum">
              <a:rPr lang="nl-NL" smtClean="0"/>
              <a:t>‹nr.›</a:t>
            </a:fld>
            <a:endParaRPr lang="nl-NL"/>
          </a:p>
        </p:txBody>
      </p:sp>
    </p:spTree>
    <p:extLst>
      <p:ext uri="{BB962C8B-B14F-4D97-AF65-F5344CB8AC3E}">
        <p14:creationId xmlns:p14="http://schemas.microsoft.com/office/powerpoint/2010/main" val="8602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Tree>
    <p:extLst>
      <p:ext uri="{BB962C8B-B14F-4D97-AF65-F5344CB8AC3E}">
        <p14:creationId xmlns:p14="http://schemas.microsoft.com/office/powerpoint/2010/main" val="3913247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00524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8"/>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73846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5" name="Tijdelijke aanduiding voor dianummer 4"/>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2005454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1752554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3924270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4537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92" y="6212255"/>
            <a:ext cx="12086830" cy="656855"/>
          </a:xfrm>
          <a:prstGeom prst="rect">
            <a:avLst/>
          </a:prstGeom>
        </p:spPr>
      </p:pic>
      <p:sp>
        <p:nvSpPr>
          <p:cNvPr id="13" name="Rechthoek 12"/>
          <p:cNvSpPr/>
          <p:nvPr userDrawn="1"/>
        </p:nvSpPr>
        <p:spPr>
          <a:xfrm>
            <a:off x="2586039" y="6212255"/>
            <a:ext cx="9605962" cy="645745"/>
          </a:xfrm>
          <a:prstGeom prst="rect">
            <a:avLst/>
          </a:prstGeom>
          <a:solidFill>
            <a:srgbClr val="C8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userDrawn="1">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5D006-C1B4-42B6-9697-FCB8ED93A34E}" type="slidenum">
              <a:rPr lang="nl-NL" smtClean="0"/>
              <a:t>‹nr.›</a:t>
            </a:fld>
            <a:endParaRPr lang="nl-NL"/>
          </a:p>
        </p:txBody>
      </p:sp>
      <p:pic>
        <p:nvPicPr>
          <p:cNvPr id="7" name="Afbeelding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37864" y="6212255"/>
            <a:ext cx="483759" cy="509220"/>
          </a:xfrm>
          <a:prstGeom prst="rect">
            <a:avLst/>
          </a:prstGeom>
        </p:spPr>
      </p:pic>
      <p:pic>
        <p:nvPicPr>
          <p:cNvPr id="11" name="Afbeelding 10"/>
          <p:cNvPicPr>
            <a:picLocks noChangeAspect="1"/>
          </p:cNvPicPr>
          <p:nvPr userDrawn="1"/>
        </p:nvPicPr>
        <p:blipFill rotWithShape="1">
          <a:blip r:embed="rId13">
            <a:extLst>
              <a:ext uri="{28A0092B-C50C-407E-A947-70E740481C1C}">
                <a14:useLocalDpi xmlns:a14="http://schemas.microsoft.com/office/drawing/2010/main" val="0"/>
              </a:ext>
            </a:extLst>
          </a:blip>
          <a:srcRect l="15473" t="-378518" r="-15473" b="378518"/>
          <a:stretch/>
        </p:blipFill>
        <p:spPr>
          <a:xfrm>
            <a:off x="1432861" y="3028894"/>
            <a:ext cx="9326277" cy="800212"/>
          </a:xfrm>
          <a:prstGeom prst="rect">
            <a:avLst/>
          </a:prstGeom>
        </p:spPr>
      </p:pic>
      <p:pic>
        <p:nvPicPr>
          <p:cNvPr id="18" name="Afbeelding 17"/>
          <p:cNvPicPr>
            <a:picLocks noChangeAspect="1"/>
          </p:cNvPicPr>
          <p:nvPr userDrawn="1"/>
        </p:nvPicPr>
        <p:blipFill rotWithShape="1">
          <a:blip r:embed="rId15">
            <a:extLst>
              <a:ext uri="{28A0092B-C50C-407E-A947-70E740481C1C}">
                <a14:useLocalDpi xmlns:a14="http://schemas.microsoft.com/office/drawing/2010/main" val="0"/>
              </a:ext>
            </a:extLst>
          </a:blip>
          <a:srcRect t="27655" r="23270" b="25470"/>
          <a:stretch/>
        </p:blipFill>
        <p:spPr>
          <a:xfrm>
            <a:off x="28975" y="6206307"/>
            <a:ext cx="1085952" cy="466577"/>
          </a:xfrm>
          <a:prstGeom prst="rect">
            <a:avLst/>
          </a:prstGeom>
        </p:spPr>
      </p:pic>
    </p:spTree>
    <p:extLst>
      <p:ext uri="{BB962C8B-B14F-4D97-AF65-F5344CB8AC3E}">
        <p14:creationId xmlns:p14="http://schemas.microsoft.com/office/powerpoint/2010/main" val="1339443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8D3EAB2-378E-2649-AA61-B0DB7A3F52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130E818-AB9C-ED44-A6EE-E95C85D82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72A5A41-34BF-6A42-8A3E-E9D4862E11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AB336E-902C-0A49-AC25-9CE200415DC7}" type="datetimeFigureOut">
              <a:rPr lang="nl-NL" smtClean="0"/>
              <a:t>06-03-20</a:t>
            </a:fld>
            <a:endParaRPr lang="nl-NL"/>
          </a:p>
        </p:txBody>
      </p:sp>
      <p:sp>
        <p:nvSpPr>
          <p:cNvPr id="5" name="Tijdelijke aanduiding voor voettekst 4">
            <a:extLst>
              <a:ext uri="{FF2B5EF4-FFF2-40B4-BE49-F238E27FC236}">
                <a16:creationId xmlns:a16="http://schemas.microsoft.com/office/drawing/2014/main" id="{AC1A258D-7CA3-8245-86C5-57F6CD4807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5882C37-8DDB-B94F-B74D-4D4D9AA155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8F96F8-5022-DA42-8B36-35B2D8AA6F3C}" type="slidenum">
              <a:rPr lang="nl-NL" smtClean="0"/>
              <a:t>‹nr.›</a:t>
            </a:fld>
            <a:endParaRPr lang="nl-NL"/>
          </a:p>
        </p:txBody>
      </p:sp>
    </p:spTree>
    <p:extLst>
      <p:ext uri="{BB962C8B-B14F-4D97-AF65-F5344CB8AC3E}">
        <p14:creationId xmlns:p14="http://schemas.microsoft.com/office/powerpoint/2010/main" val="28666002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hyperlink" Target="https://www.ted.com/talks/jeff_speck_the_walkable_city?language=en"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f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rug.nl/society-business/university-museum/exhibitions/2017/gelukkig-gezond"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cbs.nl/nl-nl/visualisatie/2016/6/vergrijzin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youtu.be/76mTZeiuKrc"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ed.com/talks/bill_davenhall_your_health_depends_on_where_you_live"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architectenweb.nl/"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youtube.com/watch?v=J-zYt3BezdU#action=share"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duurzaambedrijfsleven.nl/future-cities-hoe-ziet-de-stad-van-de-toekomst-erui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hyperlink" Target="https://www.studioroosegaarde.net/project/smog-free-tower" TargetMode="External"/><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1094095" y="851517"/>
            <a:ext cx="5238466" cy="2991416"/>
          </a:xfrm>
        </p:spPr>
        <p:txBody>
          <a:bodyPr anchor="b">
            <a:normAutofit/>
          </a:bodyPr>
          <a:lstStyle/>
          <a:p>
            <a:pPr algn="l"/>
            <a:r>
              <a:rPr lang="nl-NL" sz="4700" dirty="0"/>
              <a:t>Lifestyle</a:t>
            </a:r>
            <a:br>
              <a:rPr lang="nl-NL" sz="4700" dirty="0"/>
            </a:br>
            <a:r>
              <a:rPr lang="nl-NL" sz="4700" dirty="0"/>
              <a:t>gezondheid in steden en bewegen in de toekomst</a:t>
            </a:r>
          </a:p>
        </p:txBody>
      </p:sp>
      <p:sp>
        <p:nvSpPr>
          <p:cNvPr id="3" name="Ondertitel 2"/>
          <p:cNvSpPr>
            <a:spLocks noGrp="1"/>
          </p:cNvSpPr>
          <p:nvPr>
            <p:ph type="subTitle" idx="1"/>
          </p:nvPr>
        </p:nvSpPr>
        <p:spPr>
          <a:xfrm>
            <a:off x="1094096" y="3842932"/>
            <a:ext cx="4167115" cy="2163551"/>
          </a:xfrm>
        </p:spPr>
        <p:txBody>
          <a:bodyPr anchor="t">
            <a:normAutofit/>
          </a:bodyPr>
          <a:lstStyle/>
          <a:p>
            <a:pPr algn="l"/>
            <a:r>
              <a:rPr lang="nl-NL" dirty="0"/>
              <a:t>Leerjaar 3 – periode 3</a:t>
            </a:r>
            <a:endParaRPr lang="nl-NL"/>
          </a:p>
        </p:txBody>
      </p:sp>
      <p:sp>
        <p:nvSpPr>
          <p:cNvPr id="137" name="Freeform: Shape 136">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Afbeeldingsresultaat voor gezonde medewerker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31503" y="2129307"/>
            <a:ext cx="3217333" cy="3217333"/>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3"/>
          <a:stretch>
            <a:fillRect/>
          </a:stretch>
        </p:blipFill>
        <p:spPr>
          <a:xfrm>
            <a:off x="0" y="6165669"/>
            <a:ext cx="2169840" cy="692331"/>
          </a:xfrm>
          <a:prstGeom prst="rect">
            <a:avLst/>
          </a:prstGeom>
        </p:spPr>
      </p:pic>
    </p:spTree>
    <p:extLst>
      <p:ext uri="{BB962C8B-B14F-4D97-AF65-F5344CB8AC3E}">
        <p14:creationId xmlns:p14="http://schemas.microsoft.com/office/powerpoint/2010/main" val="2248277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9398BB-6F62-472B-88B2-8D942FEB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F076673-2450-47A0-8561-8A207DE17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983755" y="465674"/>
            <a:ext cx="7775429" cy="6051730"/>
          </a:xfrm>
          <a:custGeom>
            <a:avLst/>
            <a:gdLst>
              <a:gd name="connsiteX0" fmla="*/ 6757888 w 7775429"/>
              <a:gd name="connsiteY0" fmla="*/ 3123835 h 6051730"/>
              <a:gd name="connsiteX1" fmla="*/ 5223007 w 7775429"/>
              <a:gd name="connsiteY1" fmla="*/ 3123835 h 6051730"/>
              <a:gd name="connsiteX2" fmla="*/ 5003739 w 7775429"/>
              <a:gd name="connsiteY2" fmla="*/ 3001951 h 6051730"/>
              <a:gd name="connsiteX3" fmla="*/ 4236300 w 7775429"/>
              <a:gd name="connsiteY3" fmla="*/ 1688315 h 6051730"/>
              <a:gd name="connsiteX4" fmla="*/ 4236300 w 7775429"/>
              <a:gd name="connsiteY4" fmla="*/ 1435519 h 6051730"/>
              <a:gd name="connsiteX5" fmla="*/ 5003739 w 7775429"/>
              <a:gd name="connsiteY5" fmla="*/ 121884 h 6051730"/>
              <a:gd name="connsiteX6" fmla="*/ 5223007 w 7775429"/>
              <a:gd name="connsiteY6" fmla="*/ 0 h 6051730"/>
              <a:gd name="connsiteX7" fmla="*/ 6757888 w 7775429"/>
              <a:gd name="connsiteY7" fmla="*/ 0 h 6051730"/>
              <a:gd name="connsiteX8" fmla="*/ 6977155 w 7775429"/>
              <a:gd name="connsiteY8" fmla="*/ 121884 h 6051730"/>
              <a:gd name="connsiteX9" fmla="*/ 7744595 w 7775429"/>
              <a:gd name="connsiteY9" fmla="*/ 1435519 h 6051730"/>
              <a:gd name="connsiteX10" fmla="*/ 7744595 w 7775429"/>
              <a:gd name="connsiteY10" fmla="*/ 1688315 h 6051730"/>
              <a:gd name="connsiteX11" fmla="*/ 6977155 w 7775429"/>
              <a:gd name="connsiteY11" fmla="*/ 3001951 h 6051730"/>
              <a:gd name="connsiteX12" fmla="*/ 6757888 w 7775429"/>
              <a:gd name="connsiteY12" fmla="*/ 3123835 h 6051730"/>
              <a:gd name="connsiteX13" fmla="*/ 3556238 w 7775429"/>
              <a:gd name="connsiteY13" fmla="*/ 5503115 h 6051730"/>
              <a:gd name="connsiteX14" fmla="*/ 3291436 w 7775429"/>
              <a:gd name="connsiteY14" fmla="*/ 5503115 h 6051730"/>
              <a:gd name="connsiteX15" fmla="*/ 3260544 w 7775429"/>
              <a:gd name="connsiteY15" fmla="*/ 5503115 h 6051730"/>
              <a:gd name="connsiteX16" fmla="*/ 3231067 w 7775429"/>
              <a:gd name="connsiteY16" fmla="*/ 5452355 h 6051730"/>
              <a:gd name="connsiteX17" fmla="*/ 3086688 w 7775429"/>
              <a:gd name="connsiteY17" fmla="*/ 5203722 h 6051730"/>
              <a:gd name="connsiteX18" fmla="*/ 3086688 w 7775429"/>
              <a:gd name="connsiteY18" fmla="*/ 5064553 h 6051730"/>
              <a:gd name="connsiteX19" fmla="*/ 3481893 w 7775429"/>
              <a:gd name="connsiteY19" fmla="*/ 4383983 h 6051730"/>
              <a:gd name="connsiteX20" fmla="*/ 3602840 w 7775429"/>
              <a:gd name="connsiteY20" fmla="*/ 4312701 h 6051730"/>
              <a:gd name="connsiteX21" fmla="*/ 4391548 w 7775429"/>
              <a:gd name="connsiteY21" fmla="*/ 4312701 h 6051730"/>
              <a:gd name="connsiteX22" fmla="*/ 4428679 w 7775429"/>
              <a:gd name="connsiteY22" fmla="*/ 4317633 h 6051730"/>
              <a:gd name="connsiteX23" fmla="*/ 4454216 w 7775429"/>
              <a:gd name="connsiteY23" fmla="*/ 4328340 h 6051730"/>
              <a:gd name="connsiteX24" fmla="*/ 4438609 w 7775429"/>
              <a:gd name="connsiteY24" fmla="*/ 4355333 h 6051730"/>
              <a:gd name="connsiteX25" fmla="*/ 3885668 w 7775429"/>
              <a:gd name="connsiteY25" fmla="*/ 5311656 h 6051730"/>
              <a:gd name="connsiteX26" fmla="*/ 3556238 w 7775429"/>
              <a:gd name="connsiteY26" fmla="*/ 5503115 h 6051730"/>
              <a:gd name="connsiteX27" fmla="*/ 4438254 w 7775429"/>
              <a:gd name="connsiteY27" fmla="*/ 6051730 h 6051730"/>
              <a:gd name="connsiteX28" fmla="*/ 3548595 w 7775429"/>
              <a:gd name="connsiteY28" fmla="*/ 6051730 h 6051730"/>
              <a:gd name="connsiteX29" fmla="*/ 3412169 w 7775429"/>
              <a:gd name="connsiteY29" fmla="*/ 5971324 h 6051730"/>
              <a:gd name="connsiteX30" fmla="*/ 3173058 w 7775429"/>
              <a:gd name="connsiteY30" fmla="*/ 5559560 h 6051730"/>
              <a:gd name="connsiteX31" fmla="*/ 3146046 w 7775429"/>
              <a:gd name="connsiteY31" fmla="*/ 5513043 h 6051730"/>
              <a:gd name="connsiteX32" fmla="*/ 3167300 w 7775429"/>
              <a:gd name="connsiteY32" fmla="*/ 5513043 h 6051730"/>
              <a:gd name="connsiteX33" fmla="*/ 3267756 w 7775429"/>
              <a:gd name="connsiteY33" fmla="*/ 5513043 h 6051730"/>
              <a:gd name="connsiteX34" fmla="*/ 3311396 w 7775429"/>
              <a:gd name="connsiteY34" fmla="*/ 5588194 h 6051730"/>
              <a:gd name="connsiteX35" fmla="*/ 3478124 w 7775429"/>
              <a:gd name="connsiteY35" fmla="*/ 5875309 h 6051730"/>
              <a:gd name="connsiteX36" fmla="*/ 3599071 w 7775429"/>
              <a:gd name="connsiteY36" fmla="*/ 5946592 h 6051730"/>
              <a:gd name="connsiteX37" fmla="*/ 4387779 w 7775429"/>
              <a:gd name="connsiteY37" fmla="*/ 5946592 h 6051730"/>
              <a:gd name="connsiteX38" fmla="*/ 4510428 w 7775429"/>
              <a:gd name="connsiteY38" fmla="*/ 5875309 h 6051730"/>
              <a:gd name="connsiteX39" fmla="*/ 4903930 w 7775429"/>
              <a:gd name="connsiteY39" fmla="*/ 5194740 h 6051730"/>
              <a:gd name="connsiteX40" fmla="*/ 4903930 w 7775429"/>
              <a:gd name="connsiteY40" fmla="*/ 5055570 h 6051730"/>
              <a:gd name="connsiteX41" fmla="*/ 4510428 w 7775429"/>
              <a:gd name="connsiteY41" fmla="*/ 4375000 h 6051730"/>
              <a:gd name="connsiteX42" fmla="*/ 4458686 w 7775429"/>
              <a:gd name="connsiteY42" fmla="*/ 4322811 h 6051730"/>
              <a:gd name="connsiteX43" fmla="*/ 4452698 w 7775429"/>
              <a:gd name="connsiteY43" fmla="*/ 4320302 h 6051730"/>
              <a:gd name="connsiteX44" fmla="*/ 4484794 w 7775429"/>
              <a:gd name="connsiteY44" fmla="*/ 4264792 h 6051730"/>
              <a:gd name="connsiteX45" fmla="*/ 4508664 w 7775429"/>
              <a:gd name="connsiteY45" fmla="*/ 4223507 h 6051730"/>
              <a:gd name="connsiteX46" fmla="*/ 4483907 w 7775429"/>
              <a:gd name="connsiteY46" fmla="*/ 4213126 h 6051730"/>
              <a:gd name="connsiteX47" fmla="*/ 4442024 w 7775429"/>
              <a:gd name="connsiteY47" fmla="*/ 4207562 h 6051730"/>
              <a:gd name="connsiteX48" fmla="*/ 3552365 w 7775429"/>
              <a:gd name="connsiteY48" fmla="*/ 4207562 h 6051730"/>
              <a:gd name="connsiteX49" fmla="*/ 3415938 w 7775429"/>
              <a:gd name="connsiteY49" fmla="*/ 4287967 h 6051730"/>
              <a:gd name="connsiteX50" fmla="*/ 2970149 w 7775429"/>
              <a:gd name="connsiteY50" fmla="*/ 5055647 h 6051730"/>
              <a:gd name="connsiteX51" fmla="*/ 2970149 w 7775429"/>
              <a:gd name="connsiteY51" fmla="*/ 5212628 h 6051730"/>
              <a:gd name="connsiteX52" fmla="*/ 3117294 w 7775429"/>
              <a:gd name="connsiteY52" fmla="*/ 5466022 h 6051730"/>
              <a:gd name="connsiteX53" fmla="*/ 3138834 w 7775429"/>
              <a:gd name="connsiteY53" fmla="*/ 5503115 h 6051730"/>
              <a:gd name="connsiteX54" fmla="*/ 3039048 w 7775429"/>
              <a:gd name="connsiteY54" fmla="*/ 5503115 h 6051730"/>
              <a:gd name="connsiteX55" fmla="*/ 1437823 w 7775429"/>
              <a:gd name="connsiteY55" fmla="*/ 5503115 h 6051730"/>
              <a:gd name="connsiteX56" fmla="*/ 1112968 w 7775429"/>
              <a:gd name="connsiteY56" fmla="*/ 5311656 h 6051730"/>
              <a:gd name="connsiteX57" fmla="*/ 51474 w 7775429"/>
              <a:gd name="connsiteY57" fmla="*/ 3483691 h 6051730"/>
              <a:gd name="connsiteX58" fmla="*/ 51474 w 7775429"/>
              <a:gd name="connsiteY58" fmla="*/ 3109892 h 6051730"/>
              <a:gd name="connsiteX59" fmla="*/ 1112968 w 7775429"/>
              <a:gd name="connsiteY59" fmla="*/ 1281925 h 6051730"/>
              <a:gd name="connsiteX60" fmla="*/ 1437823 w 7775429"/>
              <a:gd name="connsiteY60" fmla="*/ 1090467 h 6051730"/>
              <a:gd name="connsiteX61" fmla="*/ 3556238 w 7775429"/>
              <a:gd name="connsiteY61" fmla="*/ 1090467 h 6051730"/>
              <a:gd name="connsiteX62" fmla="*/ 3885668 w 7775429"/>
              <a:gd name="connsiteY62" fmla="*/ 1281925 h 6051730"/>
              <a:gd name="connsiteX63" fmla="*/ 4942588 w 7775429"/>
              <a:gd name="connsiteY63" fmla="*/ 3109892 h 6051730"/>
              <a:gd name="connsiteX64" fmla="*/ 4942588 w 7775429"/>
              <a:gd name="connsiteY64" fmla="*/ 3483691 h 6051730"/>
              <a:gd name="connsiteX65" fmla="*/ 4550147 w 7775429"/>
              <a:gd name="connsiteY65" fmla="*/ 4162428 h 6051730"/>
              <a:gd name="connsiteX66" fmla="*/ 4517072 w 7775429"/>
              <a:gd name="connsiteY66" fmla="*/ 4219628 h 6051730"/>
              <a:gd name="connsiteX67" fmla="*/ 4518236 w 7775429"/>
              <a:gd name="connsiteY67" fmla="*/ 4220116 h 6051730"/>
              <a:gd name="connsiteX68" fmla="*/ 4576603 w 7775429"/>
              <a:gd name="connsiteY68" fmla="*/ 4278984 h 6051730"/>
              <a:gd name="connsiteX69" fmla="*/ 5020470 w 7775429"/>
              <a:gd name="connsiteY69" fmla="*/ 5046664 h 6051730"/>
              <a:gd name="connsiteX70" fmla="*/ 5020470 w 7775429"/>
              <a:gd name="connsiteY70" fmla="*/ 5203646 h 6051730"/>
              <a:gd name="connsiteX71" fmla="*/ 4576603 w 7775429"/>
              <a:gd name="connsiteY71" fmla="*/ 5971324 h 6051730"/>
              <a:gd name="connsiteX72" fmla="*/ 4438254 w 7775429"/>
              <a:gd name="connsiteY72" fmla="*/ 6051730 h 605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775429" h="6051730">
                <a:moveTo>
                  <a:pt x="6757888" y="3123835"/>
                </a:moveTo>
                <a:cubicBezTo>
                  <a:pt x="5223007" y="3123835"/>
                  <a:pt x="5223007" y="3123835"/>
                  <a:pt x="5223007" y="3123835"/>
                </a:cubicBezTo>
                <a:cubicBezTo>
                  <a:pt x="5145351" y="3123835"/>
                  <a:pt x="5044851" y="3069664"/>
                  <a:pt x="5003739" y="3001951"/>
                </a:cubicBezTo>
                <a:cubicBezTo>
                  <a:pt x="4236300" y="1688315"/>
                  <a:pt x="4236300" y="1688315"/>
                  <a:pt x="4236300" y="1688315"/>
                </a:cubicBezTo>
                <a:cubicBezTo>
                  <a:pt x="4199755" y="1616088"/>
                  <a:pt x="4199755" y="1507747"/>
                  <a:pt x="4236300" y="1435519"/>
                </a:cubicBezTo>
                <a:cubicBezTo>
                  <a:pt x="5003739" y="121884"/>
                  <a:pt x="5003739" y="121884"/>
                  <a:pt x="5003739" y="121884"/>
                </a:cubicBezTo>
                <a:cubicBezTo>
                  <a:pt x="5044851" y="54170"/>
                  <a:pt x="5145351" y="0"/>
                  <a:pt x="5223007" y="0"/>
                </a:cubicBezTo>
                <a:lnTo>
                  <a:pt x="6757888" y="0"/>
                </a:lnTo>
                <a:cubicBezTo>
                  <a:pt x="6840113" y="0"/>
                  <a:pt x="6940611" y="54170"/>
                  <a:pt x="6977155" y="121884"/>
                </a:cubicBezTo>
                <a:cubicBezTo>
                  <a:pt x="7744595" y="1435519"/>
                  <a:pt x="7744595" y="1435519"/>
                  <a:pt x="7744595" y="1435519"/>
                </a:cubicBezTo>
                <a:cubicBezTo>
                  <a:pt x="7785708" y="1507747"/>
                  <a:pt x="7785708" y="1616088"/>
                  <a:pt x="7744595" y="1688315"/>
                </a:cubicBezTo>
                <a:cubicBezTo>
                  <a:pt x="6977155" y="3001951"/>
                  <a:pt x="6977155" y="3001951"/>
                  <a:pt x="6977155" y="3001951"/>
                </a:cubicBezTo>
                <a:cubicBezTo>
                  <a:pt x="6940611" y="3069664"/>
                  <a:pt x="6840113" y="3123835"/>
                  <a:pt x="6757888" y="3123835"/>
                </a:cubicBezTo>
                <a:close/>
                <a:moveTo>
                  <a:pt x="3556238" y="5503115"/>
                </a:moveTo>
                <a:cubicBezTo>
                  <a:pt x="3556238" y="5503115"/>
                  <a:pt x="3556238" y="5503115"/>
                  <a:pt x="3291436" y="5503115"/>
                </a:cubicBezTo>
                <a:lnTo>
                  <a:pt x="3260544" y="5503115"/>
                </a:lnTo>
                <a:lnTo>
                  <a:pt x="3231067" y="5452355"/>
                </a:lnTo>
                <a:cubicBezTo>
                  <a:pt x="3190023" y="5381674"/>
                  <a:pt x="3142263" y="5299428"/>
                  <a:pt x="3086688" y="5203722"/>
                </a:cubicBezTo>
                <a:cubicBezTo>
                  <a:pt x="3061136" y="5161292"/>
                  <a:pt x="3061136" y="5106983"/>
                  <a:pt x="3086688" y="5064553"/>
                </a:cubicBezTo>
                <a:cubicBezTo>
                  <a:pt x="3086688" y="5064553"/>
                  <a:pt x="3086688" y="5064553"/>
                  <a:pt x="3481893" y="4383983"/>
                </a:cubicBezTo>
                <a:cubicBezTo>
                  <a:pt x="3505743" y="4339856"/>
                  <a:pt x="3553439" y="4312701"/>
                  <a:pt x="3602840" y="4312701"/>
                </a:cubicBezTo>
                <a:cubicBezTo>
                  <a:pt x="3602840" y="4312701"/>
                  <a:pt x="3602840" y="4312701"/>
                  <a:pt x="4391548" y="4312701"/>
                </a:cubicBezTo>
                <a:cubicBezTo>
                  <a:pt x="4404323" y="4312701"/>
                  <a:pt x="4416781" y="4314398"/>
                  <a:pt x="4428679" y="4317633"/>
                </a:cubicBezTo>
                <a:lnTo>
                  <a:pt x="4454216" y="4328340"/>
                </a:lnTo>
                <a:lnTo>
                  <a:pt x="4438609" y="4355333"/>
                </a:lnTo>
                <a:cubicBezTo>
                  <a:pt x="4297495" y="4599392"/>
                  <a:pt x="4116869" y="4911789"/>
                  <a:pt x="3885668" y="5311656"/>
                </a:cubicBezTo>
                <a:cubicBezTo>
                  <a:pt x="3817038" y="5430178"/>
                  <a:pt x="3693500" y="5503115"/>
                  <a:pt x="3556238" y="5503115"/>
                </a:cubicBezTo>
                <a:close/>
                <a:moveTo>
                  <a:pt x="4438254" y="6051730"/>
                </a:moveTo>
                <a:cubicBezTo>
                  <a:pt x="4438254" y="6051730"/>
                  <a:pt x="4438254" y="6051730"/>
                  <a:pt x="3548595" y="6051730"/>
                </a:cubicBezTo>
                <a:cubicBezTo>
                  <a:pt x="3492871" y="6051730"/>
                  <a:pt x="3439071" y="6021098"/>
                  <a:pt x="3412169" y="5971324"/>
                </a:cubicBezTo>
                <a:cubicBezTo>
                  <a:pt x="3412169" y="5971324"/>
                  <a:pt x="3412169" y="5971324"/>
                  <a:pt x="3173058" y="5559560"/>
                </a:cubicBezTo>
                <a:lnTo>
                  <a:pt x="3146046" y="5513043"/>
                </a:lnTo>
                <a:lnTo>
                  <a:pt x="3167300" y="5513043"/>
                </a:lnTo>
                <a:lnTo>
                  <a:pt x="3267756" y="5513043"/>
                </a:lnTo>
                <a:lnTo>
                  <a:pt x="3311396" y="5588194"/>
                </a:lnTo>
                <a:cubicBezTo>
                  <a:pt x="3478124" y="5875309"/>
                  <a:pt x="3478124" y="5875309"/>
                  <a:pt x="3478124" y="5875309"/>
                </a:cubicBezTo>
                <a:cubicBezTo>
                  <a:pt x="3501973" y="5919436"/>
                  <a:pt x="3549670" y="5946592"/>
                  <a:pt x="3599071" y="5946592"/>
                </a:cubicBezTo>
                <a:cubicBezTo>
                  <a:pt x="4387779" y="5946592"/>
                  <a:pt x="4387779" y="5946592"/>
                  <a:pt x="4387779" y="5946592"/>
                </a:cubicBezTo>
                <a:cubicBezTo>
                  <a:pt x="4438882" y="5946592"/>
                  <a:pt x="4484876" y="5919436"/>
                  <a:pt x="4510428" y="5875309"/>
                </a:cubicBezTo>
                <a:cubicBezTo>
                  <a:pt x="4903930" y="5194740"/>
                  <a:pt x="4903930" y="5194740"/>
                  <a:pt x="4903930" y="5194740"/>
                </a:cubicBezTo>
                <a:cubicBezTo>
                  <a:pt x="4929483" y="5152309"/>
                  <a:pt x="4929483" y="5098000"/>
                  <a:pt x="4903930" y="5055570"/>
                </a:cubicBezTo>
                <a:cubicBezTo>
                  <a:pt x="4510428" y="4375000"/>
                  <a:pt x="4510428" y="4375000"/>
                  <a:pt x="4510428" y="4375000"/>
                </a:cubicBezTo>
                <a:cubicBezTo>
                  <a:pt x="4497651" y="4352936"/>
                  <a:pt x="4479766" y="4335115"/>
                  <a:pt x="4458686" y="4322811"/>
                </a:cubicBezTo>
                <a:lnTo>
                  <a:pt x="4452698" y="4320302"/>
                </a:lnTo>
                <a:lnTo>
                  <a:pt x="4484794" y="4264792"/>
                </a:lnTo>
                <a:lnTo>
                  <a:pt x="4508664" y="4223507"/>
                </a:lnTo>
                <a:lnTo>
                  <a:pt x="4483907" y="4213126"/>
                </a:lnTo>
                <a:cubicBezTo>
                  <a:pt x="4470485" y="4209476"/>
                  <a:pt x="4456434" y="4207562"/>
                  <a:pt x="4442024" y="4207562"/>
                </a:cubicBezTo>
                <a:cubicBezTo>
                  <a:pt x="3552365" y="4207562"/>
                  <a:pt x="3552365" y="4207562"/>
                  <a:pt x="3552365" y="4207562"/>
                </a:cubicBezTo>
                <a:cubicBezTo>
                  <a:pt x="3496641" y="4207562"/>
                  <a:pt x="3442841" y="4238192"/>
                  <a:pt x="3415938" y="4287967"/>
                </a:cubicBezTo>
                <a:cubicBezTo>
                  <a:pt x="2970149" y="5055647"/>
                  <a:pt x="2970149" y="5055647"/>
                  <a:pt x="2970149" y="5055647"/>
                </a:cubicBezTo>
                <a:cubicBezTo>
                  <a:pt x="2941326" y="5103506"/>
                  <a:pt x="2941326" y="5164767"/>
                  <a:pt x="2970149" y="5212628"/>
                </a:cubicBezTo>
                <a:cubicBezTo>
                  <a:pt x="3025872" y="5308588"/>
                  <a:pt x="3074630" y="5392553"/>
                  <a:pt x="3117294" y="5466022"/>
                </a:cubicBezTo>
                <a:lnTo>
                  <a:pt x="3138834" y="5503115"/>
                </a:lnTo>
                <a:lnTo>
                  <a:pt x="3039048" y="5503115"/>
                </a:lnTo>
                <a:cubicBezTo>
                  <a:pt x="2728732" y="5503115"/>
                  <a:pt x="2232229" y="5503115"/>
                  <a:pt x="1437823" y="5503115"/>
                </a:cubicBezTo>
                <a:cubicBezTo>
                  <a:pt x="1305136" y="5503115"/>
                  <a:pt x="1177024" y="5430178"/>
                  <a:pt x="1112968" y="5311656"/>
                </a:cubicBezTo>
                <a:cubicBezTo>
                  <a:pt x="1112968" y="5311656"/>
                  <a:pt x="1112968" y="5311656"/>
                  <a:pt x="51474" y="3483691"/>
                </a:cubicBezTo>
                <a:cubicBezTo>
                  <a:pt x="-17158" y="3369728"/>
                  <a:pt x="-17158" y="3223855"/>
                  <a:pt x="51474" y="3109892"/>
                </a:cubicBezTo>
                <a:cubicBezTo>
                  <a:pt x="51474" y="3109892"/>
                  <a:pt x="51474" y="3109892"/>
                  <a:pt x="1112968" y="1281925"/>
                </a:cubicBezTo>
                <a:cubicBezTo>
                  <a:pt x="1177024" y="1163403"/>
                  <a:pt x="1305136" y="1090467"/>
                  <a:pt x="1437823" y="1090467"/>
                </a:cubicBezTo>
                <a:cubicBezTo>
                  <a:pt x="1437823" y="1090467"/>
                  <a:pt x="1437823" y="1090467"/>
                  <a:pt x="3556238" y="1090467"/>
                </a:cubicBezTo>
                <a:cubicBezTo>
                  <a:pt x="3693500" y="1090467"/>
                  <a:pt x="3817038" y="1163403"/>
                  <a:pt x="3885668" y="1281925"/>
                </a:cubicBezTo>
                <a:cubicBezTo>
                  <a:pt x="3885668" y="1281925"/>
                  <a:pt x="3885668" y="1281925"/>
                  <a:pt x="4942588" y="3109892"/>
                </a:cubicBezTo>
                <a:cubicBezTo>
                  <a:pt x="5011220" y="3223855"/>
                  <a:pt x="5011220" y="3369728"/>
                  <a:pt x="4942588" y="3483691"/>
                </a:cubicBezTo>
                <a:cubicBezTo>
                  <a:pt x="4942588" y="3483691"/>
                  <a:pt x="4942588" y="3483691"/>
                  <a:pt x="4550147" y="4162428"/>
                </a:cubicBezTo>
                <a:lnTo>
                  <a:pt x="4517072" y="4219628"/>
                </a:lnTo>
                <a:lnTo>
                  <a:pt x="4518236" y="4220116"/>
                </a:lnTo>
                <a:cubicBezTo>
                  <a:pt x="4542015" y="4233996"/>
                  <a:pt x="4562190" y="4254096"/>
                  <a:pt x="4576603" y="4278984"/>
                </a:cubicBezTo>
                <a:cubicBezTo>
                  <a:pt x="4576603" y="4278984"/>
                  <a:pt x="4576603" y="4278984"/>
                  <a:pt x="5020470" y="5046664"/>
                </a:cubicBezTo>
                <a:cubicBezTo>
                  <a:pt x="5049294" y="5094524"/>
                  <a:pt x="5049294" y="5155785"/>
                  <a:pt x="5020470" y="5203646"/>
                </a:cubicBezTo>
                <a:cubicBezTo>
                  <a:pt x="5020470" y="5203646"/>
                  <a:pt x="5020470" y="5203646"/>
                  <a:pt x="4576603" y="5971324"/>
                </a:cubicBezTo>
                <a:cubicBezTo>
                  <a:pt x="4547780" y="6021098"/>
                  <a:pt x="4495898" y="6051730"/>
                  <a:pt x="4438254" y="605173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35D37312-EEF2-AA45-9923-8D9BF0D8D751}"/>
              </a:ext>
            </a:extLst>
          </p:cNvPr>
          <p:cNvSpPr>
            <a:spLocks noGrp="1"/>
          </p:cNvSpPr>
          <p:nvPr>
            <p:ph type="title"/>
          </p:nvPr>
        </p:nvSpPr>
        <p:spPr>
          <a:xfrm>
            <a:off x="1144988" y="561713"/>
            <a:ext cx="5376722" cy="2270144"/>
          </a:xfrm>
        </p:spPr>
        <p:txBody>
          <a:bodyPr vert="horz" lIns="91440" tIns="45720" rIns="91440" bIns="45720" rtlCol="0" anchor="b">
            <a:normAutofit/>
          </a:bodyPr>
          <a:lstStyle/>
          <a:p>
            <a:r>
              <a:rPr lang="en-US" sz="4800"/>
              <a:t>Luchtzuiverende fietsen</a:t>
            </a:r>
          </a:p>
        </p:txBody>
      </p:sp>
      <p:pic>
        <p:nvPicPr>
          <p:cNvPr id="4" name="Afbeelding 3"/>
          <p:cNvPicPr>
            <a:picLocks noChangeAspect="1"/>
          </p:cNvPicPr>
          <p:nvPr/>
        </p:nvPicPr>
        <p:blipFill>
          <a:blip r:embed="rId3"/>
          <a:stretch>
            <a:fillRect/>
          </a:stretch>
        </p:blipFill>
        <p:spPr>
          <a:xfrm>
            <a:off x="4652143" y="4554131"/>
            <a:ext cx="2229761" cy="802713"/>
          </a:xfrm>
          <a:prstGeom prst="rect">
            <a:avLst/>
          </a:prstGeom>
        </p:spPr>
      </p:pic>
      <p:pic>
        <p:nvPicPr>
          <p:cNvPr id="5" name="Afbeelding 4"/>
          <p:cNvPicPr>
            <a:picLocks noChangeAspect="1"/>
          </p:cNvPicPr>
          <p:nvPr/>
        </p:nvPicPr>
        <p:blipFill>
          <a:blip r:embed="rId4"/>
          <a:stretch>
            <a:fillRect/>
          </a:stretch>
        </p:blipFill>
        <p:spPr>
          <a:xfrm>
            <a:off x="7863000" y="2242064"/>
            <a:ext cx="3030272" cy="2181795"/>
          </a:xfrm>
          <a:prstGeom prst="rect">
            <a:avLst/>
          </a:prstGeom>
        </p:spPr>
      </p:pic>
      <p:pic>
        <p:nvPicPr>
          <p:cNvPr id="3" name="Afbeelding 2"/>
          <p:cNvPicPr>
            <a:picLocks noChangeAspect="1"/>
          </p:cNvPicPr>
          <p:nvPr/>
        </p:nvPicPr>
        <p:blipFill>
          <a:blip r:embed="rId5"/>
          <a:stretch>
            <a:fillRect/>
          </a:stretch>
        </p:blipFill>
        <p:spPr>
          <a:xfrm>
            <a:off x="0" y="6165669"/>
            <a:ext cx="2169840" cy="692331"/>
          </a:xfrm>
          <a:prstGeom prst="rect">
            <a:avLst/>
          </a:prstGeom>
        </p:spPr>
      </p:pic>
    </p:spTree>
    <p:extLst>
      <p:ext uri="{BB962C8B-B14F-4D97-AF65-F5344CB8AC3E}">
        <p14:creationId xmlns:p14="http://schemas.microsoft.com/office/powerpoint/2010/main" val="719638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p:cNvSpPr>
            <a:spLocks noGrp="1"/>
          </p:cNvSpPr>
          <p:nvPr>
            <p:ph type="title"/>
          </p:nvPr>
        </p:nvSpPr>
        <p:spPr>
          <a:xfrm>
            <a:off x="965199" y="851517"/>
            <a:ext cx="5130795" cy="1461778"/>
          </a:xfrm>
        </p:spPr>
        <p:txBody>
          <a:bodyPr>
            <a:normAutofit/>
          </a:bodyPr>
          <a:lstStyle/>
          <a:p>
            <a:r>
              <a:rPr lang="nl-NL" sz="4000"/>
              <a:t>Luchtkwaliteit in gebouwen</a:t>
            </a:r>
          </a:p>
        </p:txBody>
      </p:sp>
      <p:sp>
        <p:nvSpPr>
          <p:cNvPr id="3" name="Tijdelijke aanduiding voor inhoud 2"/>
          <p:cNvSpPr>
            <a:spLocks noGrp="1"/>
          </p:cNvSpPr>
          <p:nvPr>
            <p:ph idx="1"/>
          </p:nvPr>
        </p:nvSpPr>
        <p:spPr>
          <a:xfrm>
            <a:off x="965200" y="2470248"/>
            <a:ext cx="4048344" cy="3536236"/>
          </a:xfrm>
        </p:spPr>
        <p:txBody>
          <a:bodyPr>
            <a:normAutofit/>
          </a:bodyPr>
          <a:lstStyle/>
          <a:p>
            <a:r>
              <a:rPr lang="nl-NL" sz="1500"/>
              <a:t>Tegenwoordig brengen we tot 90% van ons leven door in gebouwen. </a:t>
            </a:r>
          </a:p>
          <a:p>
            <a:endParaRPr lang="nl-NL" sz="1500"/>
          </a:p>
          <a:p>
            <a:r>
              <a:rPr lang="nl-NL" sz="1500"/>
              <a:t>Onderzoeken hebben aangetoond dat de lucht in gebouwen soms tot 10x vuiler is dan daarbuiten. </a:t>
            </a:r>
          </a:p>
          <a:p>
            <a:endParaRPr lang="nl-NL" sz="1500"/>
          </a:p>
          <a:p>
            <a:r>
              <a:rPr lang="nl-NL" sz="1500"/>
              <a:t>Gebouwen zijn steeds beter geïsoleerd. Stoffen en gassen blijven daardoor hangen. </a:t>
            </a:r>
          </a:p>
          <a:p>
            <a:endParaRPr lang="nl-NL" sz="1500"/>
          </a:p>
          <a:p>
            <a:r>
              <a:rPr lang="nl-NL" sz="1500"/>
              <a:t>Vloerbedekking, meubels e.d. bestaan voornamelijk uit kunststoffen die verlijmd zijn met kunstharsen en lijmen. </a:t>
            </a:r>
          </a:p>
          <a:p>
            <a:pPr marL="0" indent="0">
              <a:buNone/>
            </a:pPr>
            <a:endParaRPr lang="nl-NL" sz="1500"/>
          </a:p>
        </p:txBody>
      </p:sp>
      <p:pic>
        <p:nvPicPr>
          <p:cNvPr id="6" name="Afbeelding 5"/>
          <p:cNvPicPr>
            <a:picLocks noChangeAspect="1"/>
          </p:cNvPicPr>
          <p:nvPr/>
        </p:nvPicPr>
        <p:blipFill>
          <a:blip r:embed="rId2"/>
          <a:stretch>
            <a:fillRect/>
          </a:stretch>
        </p:blipFill>
        <p:spPr>
          <a:xfrm>
            <a:off x="0" y="6165669"/>
            <a:ext cx="2169840" cy="692331"/>
          </a:xfrm>
          <a:prstGeom prst="rect">
            <a:avLst/>
          </a:prstGeom>
        </p:spPr>
      </p:pic>
    </p:spTree>
    <p:extLst>
      <p:ext uri="{BB962C8B-B14F-4D97-AF65-F5344CB8AC3E}">
        <p14:creationId xmlns:p14="http://schemas.microsoft.com/office/powerpoint/2010/main" val="2514369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el 1"/>
          <p:cNvSpPr>
            <a:spLocks noGrp="1"/>
          </p:cNvSpPr>
          <p:nvPr>
            <p:ph type="title"/>
          </p:nvPr>
        </p:nvSpPr>
        <p:spPr>
          <a:xfrm>
            <a:off x="801340" y="802955"/>
            <a:ext cx="4766330" cy="1454051"/>
          </a:xfrm>
        </p:spPr>
        <p:txBody>
          <a:bodyPr>
            <a:normAutofit/>
          </a:bodyPr>
          <a:lstStyle/>
          <a:p>
            <a:r>
              <a:rPr lang="nl-NL" sz="3600">
                <a:solidFill>
                  <a:srgbClr val="000000"/>
                </a:solidFill>
              </a:rPr>
              <a:t>Gebouwenziekte of Sick Building Syndrome </a:t>
            </a:r>
          </a:p>
        </p:txBody>
      </p:sp>
      <p:sp>
        <p:nvSpPr>
          <p:cNvPr id="3" name="Tijdelijke aanduiding voor inhoud 2"/>
          <p:cNvSpPr>
            <a:spLocks noGrp="1"/>
          </p:cNvSpPr>
          <p:nvPr>
            <p:ph idx="1"/>
          </p:nvPr>
        </p:nvSpPr>
        <p:spPr>
          <a:xfrm>
            <a:off x="804672" y="2421683"/>
            <a:ext cx="4765949" cy="3353476"/>
          </a:xfrm>
        </p:spPr>
        <p:txBody>
          <a:bodyPr anchor="t">
            <a:normAutofit/>
          </a:bodyPr>
          <a:lstStyle/>
          <a:p>
            <a:pPr marL="0" indent="0">
              <a:buNone/>
            </a:pPr>
            <a:r>
              <a:rPr lang="nl-NL" sz="1000">
                <a:solidFill>
                  <a:srgbClr val="000000"/>
                </a:solidFill>
              </a:rPr>
              <a:t>Allerlei gezondheidsklachten die veroorzaakt kunnen worden door invloeden van gebouwen: </a:t>
            </a:r>
          </a:p>
          <a:p>
            <a:pPr marL="0" indent="0">
              <a:buNone/>
            </a:pPr>
            <a:r>
              <a:rPr lang="nl-NL" sz="1000">
                <a:solidFill>
                  <a:srgbClr val="000000"/>
                </a:solidFill>
              </a:rPr>
              <a:t>– klimaat beleving</a:t>
            </a:r>
          </a:p>
          <a:p>
            <a:pPr marL="0" indent="0">
              <a:buNone/>
            </a:pPr>
            <a:r>
              <a:rPr lang="nl-NL" sz="1000">
                <a:solidFill>
                  <a:srgbClr val="000000"/>
                </a:solidFill>
              </a:rPr>
              <a:t>– airconditioning</a:t>
            </a:r>
          </a:p>
          <a:p>
            <a:pPr marL="0" indent="0">
              <a:buNone/>
            </a:pPr>
            <a:r>
              <a:rPr lang="nl-NL" sz="1000">
                <a:solidFill>
                  <a:srgbClr val="000000"/>
                </a:solidFill>
              </a:rPr>
              <a:t>– privacy</a:t>
            </a:r>
          </a:p>
          <a:p>
            <a:pPr marL="0" indent="0">
              <a:buNone/>
            </a:pPr>
            <a:r>
              <a:rPr lang="nl-NL" sz="1000">
                <a:solidFill>
                  <a:srgbClr val="000000"/>
                </a:solidFill>
              </a:rPr>
              <a:t>– geluidshinder</a:t>
            </a:r>
          </a:p>
          <a:p>
            <a:pPr marL="0" indent="0">
              <a:buNone/>
            </a:pPr>
            <a:r>
              <a:rPr lang="nl-NL" sz="1000">
                <a:solidFill>
                  <a:srgbClr val="000000"/>
                </a:solidFill>
              </a:rPr>
              <a:t>– elektrostatische schokken</a:t>
            </a:r>
          </a:p>
          <a:p>
            <a:pPr marL="0" indent="0">
              <a:buNone/>
            </a:pPr>
            <a:r>
              <a:rPr lang="nl-NL" sz="1000">
                <a:solidFill>
                  <a:srgbClr val="000000"/>
                </a:solidFill>
              </a:rPr>
              <a:t>– verlies van concentratievermogen</a:t>
            </a:r>
          </a:p>
          <a:p>
            <a:pPr marL="0" indent="0">
              <a:buNone/>
            </a:pPr>
            <a:r>
              <a:rPr lang="nl-NL" sz="1000">
                <a:solidFill>
                  <a:srgbClr val="000000"/>
                </a:solidFill>
              </a:rPr>
              <a:t>– verlichting (niveau en kwaliteit)</a:t>
            </a:r>
          </a:p>
          <a:p>
            <a:pPr marL="0" indent="0">
              <a:buNone/>
            </a:pPr>
            <a:r>
              <a:rPr lang="nl-NL" sz="1000">
                <a:solidFill>
                  <a:srgbClr val="000000"/>
                </a:solidFill>
              </a:rPr>
              <a:t>– lichtreflectie</a:t>
            </a:r>
          </a:p>
          <a:p>
            <a:pPr marL="0" indent="0">
              <a:buNone/>
            </a:pPr>
            <a:r>
              <a:rPr lang="nl-NL" sz="1000">
                <a:solidFill>
                  <a:srgbClr val="000000"/>
                </a:solidFill>
              </a:rPr>
              <a:t>– ventilatie</a:t>
            </a:r>
          </a:p>
          <a:p>
            <a:pPr marL="0" indent="0">
              <a:buNone/>
            </a:pPr>
            <a:r>
              <a:rPr lang="nl-NL" sz="1000">
                <a:solidFill>
                  <a:srgbClr val="000000"/>
                </a:solidFill>
              </a:rPr>
              <a:t>– zonwering</a:t>
            </a:r>
          </a:p>
          <a:p>
            <a:pPr marL="0" indent="0">
              <a:buNone/>
            </a:pPr>
            <a:r>
              <a:rPr lang="nl-NL" sz="1000">
                <a:solidFill>
                  <a:srgbClr val="000000"/>
                </a:solidFill>
              </a:rPr>
              <a:t>– temperatuur</a:t>
            </a:r>
          </a:p>
        </p:txBody>
      </p:sp>
      <p:sp>
        <p:nvSpPr>
          <p:cNvPr id="75"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Afbeeldingsresultaat voor sick building syndrom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08392" y="2637747"/>
            <a:ext cx="4142232" cy="250605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3358781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640079" y="2053641"/>
            <a:ext cx="3669161" cy="2760098"/>
          </a:xfrm>
        </p:spPr>
        <p:txBody>
          <a:bodyPr>
            <a:normAutofit/>
          </a:bodyPr>
          <a:lstStyle/>
          <a:p>
            <a:r>
              <a:rPr lang="nl-NL">
                <a:solidFill>
                  <a:srgbClr val="FFFFFF"/>
                </a:solidFill>
              </a:rPr>
              <a:t>Oorzaken</a:t>
            </a:r>
          </a:p>
        </p:txBody>
      </p:sp>
      <p:sp>
        <p:nvSpPr>
          <p:cNvPr id="3" name="Tijdelijke aanduiding voor inhoud 2"/>
          <p:cNvSpPr>
            <a:spLocks noGrp="1"/>
          </p:cNvSpPr>
          <p:nvPr>
            <p:ph idx="1"/>
          </p:nvPr>
        </p:nvSpPr>
        <p:spPr>
          <a:xfrm>
            <a:off x="6090574" y="801866"/>
            <a:ext cx="5306084" cy="5230634"/>
          </a:xfrm>
        </p:spPr>
        <p:txBody>
          <a:bodyPr anchor="ctr">
            <a:normAutofit/>
          </a:bodyPr>
          <a:lstStyle/>
          <a:p>
            <a:pPr marL="0" indent="0">
              <a:buNone/>
            </a:pPr>
            <a:r>
              <a:rPr lang="nl-NL" sz="2400">
                <a:solidFill>
                  <a:srgbClr val="000000"/>
                </a:solidFill>
              </a:rPr>
              <a:t>Gebruikers van gebouwen noemen over het algemeen de volgende klachten over het klimaat in het gebouw: </a:t>
            </a:r>
          </a:p>
          <a:p>
            <a:pPr marL="0" indent="0">
              <a:buNone/>
            </a:pPr>
            <a:r>
              <a:rPr lang="nl-NL" sz="2400">
                <a:solidFill>
                  <a:srgbClr val="000000"/>
                </a:solidFill>
              </a:rPr>
              <a:t>– het ontbreken van ventilatiemogelijkheden bij de ramen</a:t>
            </a:r>
          </a:p>
          <a:p>
            <a:pPr marL="0" indent="0">
              <a:buNone/>
            </a:pPr>
            <a:r>
              <a:rPr lang="nl-NL" sz="2400">
                <a:solidFill>
                  <a:srgbClr val="000000"/>
                </a:solidFill>
              </a:rPr>
              <a:t>– te droge lucht</a:t>
            </a:r>
          </a:p>
          <a:p>
            <a:pPr marL="0" indent="0">
              <a:buNone/>
            </a:pPr>
            <a:r>
              <a:rPr lang="nl-NL" sz="2400">
                <a:solidFill>
                  <a:srgbClr val="000000"/>
                </a:solidFill>
              </a:rPr>
              <a:t>– wisselende temperaturen</a:t>
            </a:r>
          </a:p>
          <a:p>
            <a:pPr marL="0" indent="0">
              <a:buNone/>
            </a:pPr>
            <a:r>
              <a:rPr lang="nl-NL" sz="2400">
                <a:solidFill>
                  <a:srgbClr val="000000"/>
                </a:solidFill>
              </a:rPr>
              <a:t>– te lage temperatuur</a:t>
            </a:r>
          </a:p>
          <a:p>
            <a:pPr marL="0" indent="0">
              <a:buNone/>
            </a:pPr>
            <a:r>
              <a:rPr lang="nl-NL" sz="2400">
                <a:solidFill>
                  <a:srgbClr val="000000"/>
                </a:solidFill>
              </a:rPr>
              <a:t>– slechte luchtkwaliteit</a:t>
            </a:r>
          </a:p>
        </p:txBody>
      </p:sp>
      <p:pic>
        <p:nvPicPr>
          <p:cNvPr id="4" name="Afbeelding 3"/>
          <p:cNvPicPr>
            <a:picLocks noChangeAspect="1"/>
          </p:cNvPicPr>
          <p:nvPr/>
        </p:nvPicPr>
        <p:blipFill>
          <a:blip r:embed="rId3"/>
          <a:stretch>
            <a:fillRect/>
          </a:stretch>
        </p:blipFill>
        <p:spPr>
          <a:xfrm>
            <a:off x="0" y="6165669"/>
            <a:ext cx="2169840" cy="692331"/>
          </a:xfrm>
          <a:prstGeom prst="rect">
            <a:avLst/>
          </a:prstGeom>
        </p:spPr>
      </p:pic>
    </p:spTree>
    <p:extLst>
      <p:ext uri="{BB962C8B-B14F-4D97-AF65-F5344CB8AC3E}">
        <p14:creationId xmlns:p14="http://schemas.microsoft.com/office/powerpoint/2010/main" val="3513881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el 1"/>
          <p:cNvSpPr>
            <a:spLocks noGrp="1"/>
          </p:cNvSpPr>
          <p:nvPr>
            <p:ph type="title"/>
          </p:nvPr>
        </p:nvSpPr>
        <p:spPr>
          <a:xfrm>
            <a:off x="801340" y="802955"/>
            <a:ext cx="4766330" cy="1454051"/>
          </a:xfrm>
        </p:spPr>
        <p:txBody>
          <a:bodyPr>
            <a:normAutofit/>
          </a:bodyPr>
          <a:lstStyle/>
          <a:p>
            <a:r>
              <a:rPr lang="nl-NL" sz="3600">
                <a:solidFill>
                  <a:srgbClr val="000000"/>
                </a:solidFill>
              </a:rPr>
              <a:t>Lichamelijke klachten</a:t>
            </a:r>
          </a:p>
        </p:txBody>
      </p:sp>
      <p:sp>
        <p:nvSpPr>
          <p:cNvPr id="3" name="Tijdelijke aanduiding voor inhoud 2"/>
          <p:cNvSpPr>
            <a:spLocks noGrp="1"/>
          </p:cNvSpPr>
          <p:nvPr>
            <p:ph idx="1"/>
          </p:nvPr>
        </p:nvSpPr>
        <p:spPr>
          <a:xfrm>
            <a:off x="804672" y="2421683"/>
            <a:ext cx="4765949" cy="3353476"/>
          </a:xfrm>
        </p:spPr>
        <p:txBody>
          <a:bodyPr anchor="t">
            <a:normAutofit/>
          </a:bodyPr>
          <a:lstStyle/>
          <a:p>
            <a:pPr marL="0" indent="0">
              <a:buNone/>
            </a:pPr>
            <a:r>
              <a:rPr lang="nl-NL" sz="1800">
                <a:solidFill>
                  <a:srgbClr val="000000"/>
                </a:solidFill>
              </a:rPr>
              <a:t>Deze factoren kunnen leiden tot vage gezondheidsproblemen: de Sick Building Sickness. De klachten kunnen bestaan uit:</a:t>
            </a:r>
          </a:p>
          <a:p>
            <a:r>
              <a:rPr lang="nl-NL" sz="1800">
                <a:solidFill>
                  <a:srgbClr val="000000"/>
                </a:solidFill>
              </a:rPr>
              <a:t>prikkende/tranende ogen</a:t>
            </a:r>
          </a:p>
          <a:p>
            <a:r>
              <a:rPr lang="nl-NL" sz="1800">
                <a:solidFill>
                  <a:srgbClr val="000000"/>
                </a:solidFill>
              </a:rPr>
              <a:t>prikkende neus</a:t>
            </a:r>
          </a:p>
          <a:p>
            <a:r>
              <a:rPr lang="nl-NL" sz="1800">
                <a:solidFill>
                  <a:srgbClr val="000000"/>
                </a:solidFill>
              </a:rPr>
              <a:t>moeheid, lusteloosheid, slaperigheid</a:t>
            </a:r>
          </a:p>
          <a:p>
            <a:r>
              <a:rPr lang="nl-NL" sz="1800">
                <a:solidFill>
                  <a:srgbClr val="000000"/>
                </a:solidFill>
              </a:rPr>
              <a:t>hoofdpijn en duizeligheid</a:t>
            </a:r>
          </a:p>
          <a:p>
            <a:r>
              <a:rPr lang="nl-NL" sz="1800">
                <a:solidFill>
                  <a:srgbClr val="000000"/>
                </a:solidFill>
              </a:rPr>
              <a:t>droge en gescheurde lippen</a:t>
            </a:r>
          </a:p>
          <a:p>
            <a:r>
              <a:rPr lang="nl-NL" sz="1800">
                <a:solidFill>
                  <a:srgbClr val="000000"/>
                </a:solidFill>
              </a:rPr>
              <a:t>dorst en het schrapen van de keel</a:t>
            </a:r>
          </a:p>
        </p:txBody>
      </p:sp>
      <p:sp>
        <p:nvSpPr>
          <p:cNvPr id="75"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Gerelateerde afbeeldi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08392" y="2958770"/>
            <a:ext cx="4142232" cy="1864004"/>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292748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Schadelijke stoffen</a:t>
            </a:r>
          </a:p>
        </p:txBody>
      </p:sp>
      <p:sp>
        <p:nvSpPr>
          <p:cNvPr id="3" name="Tijdelijke aanduiding voor inhoud 2"/>
          <p:cNvSpPr>
            <a:spLocks noGrp="1"/>
          </p:cNvSpPr>
          <p:nvPr>
            <p:ph idx="1"/>
          </p:nvPr>
        </p:nvSpPr>
        <p:spPr>
          <a:xfrm>
            <a:off x="838200" y="1597025"/>
            <a:ext cx="10515600" cy="4351338"/>
          </a:xfrm>
        </p:spPr>
        <p:txBody>
          <a:bodyPr/>
          <a:lstStyle/>
          <a:p>
            <a:pPr marL="0" indent="0">
              <a:buNone/>
            </a:pPr>
            <a:r>
              <a:rPr lang="nl-NL" dirty="0"/>
              <a:t>In gebouwen blijken verhoogde concentraties voor te komen van verschillende schadelijke stoffen. De volgende tabel geeft een overzicht.</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pic>
        <p:nvPicPr>
          <p:cNvPr id="5" name="Afbeelding 4"/>
          <p:cNvPicPr/>
          <p:nvPr/>
        </p:nvPicPr>
        <p:blipFill>
          <a:blip r:embed="rId3"/>
          <a:stretch>
            <a:fillRect/>
          </a:stretch>
        </p:blipFill>
        <p:spPr>
          <a:xfrm>
            <a:off x="3131419" y="2719546"/>
            <a:ext cx="7793254" cy="3446123"/>
          </a:xfrm>
          <a:prstGeom prst="rect">
            <a:avLst/>
          </a:prstGeom>
        </p:spPr>
      </p:pic>
    </p:spTree>
    <p:extLst>
      <p:ext uri="{BB962C8B-B14F-4D97-AF65-F5344CB8AC3E}">
        <p14:creationId xmlns:p14="http://schemas.microsoft.com/office/powerpoint/2010/main" val="942927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Oplossing: ventileren</a:t>
            </a:r>
          </a:p>
        </p:txBody>
      </p:sp>
      <p:sp>
        <p:nvSpPr>
          <p:cNvPr id="3" name="Tijdelijke aanduiding voor inhoud 2"/>
          <p:cNvSpPr>
            <a:spLocks noGrp="1"/>
          </p:cNvSpPr>
          <p:nvPr>
            <p:ph idx="1"/>
          </p:nvPr>
        </p:nvSpPr>
        <p:spPr>
          <a:xfrm>
            <a:off x="758371" y="1690688"/>
            <a:ext cx="8846773" cy="3892605"/>
          </a:xfrm>
        </p:spPr>
        <p:txBody>
          <a:bodyPr>
            <a:normAutofit/>
          </a:bodyPr>
          <a:lstStyle/>
          <a:p>
            <a:pPr marL="0" indent="0">
              <a:buNone/>
            </a:pPr>
            <a:r>
              <a:rPr lang="nl-NL" sz="2400" dirty="0"/>
              <a:t>Door gebouwen voldoende te ventileren worden vocht, gassen en andere luchtverontreinigingen afgevoerd. </a:t>
            </a:r>
          </a:p>
          <a:p>
            <a:pPr marL="0" indent="0">
              <a:buNone/>
            </a:pPr>
            <a:r>
              <a:rPr lang="nl-NL" sz="2400" dirty="0"/>
              <a:t>Bovendien wordt dan verse lucht aangevoerd.</a:t>
            </a:r>
          </a:p>
        </p:txBody>
      </p:sp>
      <p:pic>
        <p:nvPicPr>
          <p:cNvPr id="5" name="Afbeelding 4"/>
          <p:cNvPicPr>
            <a:picLocks noChangeAspect="1"/>
          </p:cNvPicPr>
          <p:nvPr/>
        </p:nvPicPr>
        <p:blipFill>
          <a:blip r:embed="rId2"/>
          <a:stretch>
            <a:fillRect/>
          </a:stretch>
        </p:blipFill>
        <p:spPr>
          <a:xfrm>
            <a:off x="0" y="6165669"/>
            <a:ext cx="2169840" cy="692331"/>
          </a:xfrm>
          <a:prstGeom prst="rect">
            <a:avLst/>
          </a:prstGeom>
        </p:spPr>
      </p:pic>
      <p:pic>
        <p:nvPicPr>
          <p:cNvPr id="6" name="Afbeelding 5"/>
          <p:cNvPicPr>
            <a:picLocks noChangeAspect="1"/>
          </p:cNvPicPr>
          <p:nvPr/>
        </p:nvPicPr>
        <p:blipFill>
          <a:blip r:embed="rId3"/>
          <a:stretch>
            <a:fillRect/>
          </a:stretch>
        </p:blipFill>
        <p:spPr>
          <a:xfrm>
            <a:off x="6911521" y="2651579"/>
            <a:ext cx="4610100" cy="3238500"/>
          </a:xfrm>
          <a:prstGeom prst="rect">
            <a:avLst/>
          </a:prstGeom>
        </p:spPr>
      </p:pic>
    </p:spTree>
    <p:extLst>
      <p:ext uri="{BB962C8B-B14F-4D97-AF65-F5344CB8AC3E}">
        <p14:creationId xmlns:p14="http://schemas.microsoft.com/office/powerpoint/2010/main" val="1966962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Oplossing</a:t>
            </a:r>
            <a:r>
              <a:rPr lang="nl-NL"/>
              <a:t>: planten</a:t>
            </a:r>
            <a:endParaRPr lang="nl-NL" dirty="0"/>
          </a:p>
        </p:txBody>
      </p:sp>
      <p:sp>
        <p:nvSpPr>
          <p:cNvPr id="3" name="Tijdelijke aanduiding voor inhoud 2"/>
          <p:cNvSpPr>
            <a:spLocks noGrp="1"/>
          </p:cNvSpPr>
          <p:nvPr>
            <p:ph idx="1"/>
          </p:nvPr>
        </p:nvSpPr>
        <p:spPr>
          <a:xfrm>
            <a:off x="838200" y="1690688"/>
            <a:ext cx="11121189" cy="4474981"/>
          </a:xfrm>
        </p:spPr>
        <p:txBody>
          <a:bodyPr>
            <a:normAutofit/>
          </a:bodyPr>
          <a:lstStyle/>
          <a:p>
            <a:pPr marL="0" indent="0">
              <a:buNone/>
            </a:pPr>
            <a:r>
              <a:rPr lang="nl-NL" sz="2000" dirty="0"/>
              <a:t>Kamerplanten leveren een positieve bijdrage aan de verbetering van het klimaat in gebouwen. </a:t>
            </a:r>
          </a:p>
          <a:p>
            <a:pPr marL="0" indent="0">
              <a:buNone/>
            </a:pPr>
            <a:r>
              <a:rPr lang="nl-NL" sz="2000" dirty="0"/>
              <a:t>Enkele gegevens uit dit onderzoek:</a:t>
            </a:r>
          </a:p>
          <a:p>
            <a:pPr marL="0" indent="0">
              <a:buNone/>
            </a:pPr>
            <a:endParaRPr lang="nl-NL" sz="2000" dirty="0"/>
          </a:p>
          <a:p>
            <a:pPr marL="0" indent="0">
              <a:buNone/>
            </a:pPr>
            <a:r>
              <a:rPr lang="nl-NL" sz="2000" dirty="0"/>
              <a:t>– Kooldioxide (CO2) kan door de plant volledig worden opgenomen</a:t>
            </a:r>
          </a:p>
          <a:p>
            <a:pPr marL="0" indent="0">
              <a:buNone/>
            </a:pPr>
            <a:r>
              <a:rPr lang="nl-NL" sz="2000" dirty="0"/>
              <a:t>– Van het aanwezige benzeen wordt 85% in 24 uur omgezet in plantenvoedsel</a:t>
            </a:r>
          </a:p>
          <a:p>
            <a:pPr marL="0" indent="0">
              <a:buNone/>
            </a:pPr>
            <a:r>
              <a:rPr lang="nl-NL" sz="2000" dirty="0"/>
              <a:t>– Van het aanwezige formaldehyde wordt 90% in 24 uur opgenomen</a:t>
            </a:r>
          </a:p>
          <a:p>
            <a:pPr marL="0" indent="0">
              <a:buNone/>
            </a:pPr>
            <a:r>
              <a:rPr lang="nl-NL" sz="2000" dirty="0"/>
              <a:t>– Trichloorethyleen wordt in 24 uur vrijwel geheel afgebroken</a:t>
            </a:r>
          </a:p>
          <a:p>
            <a:pPr marL="0" indent="0">
              <a:buNone/>
            </a:pPr>
            <a:r>
              <a:rPr lang="nl-NL" sz="2000" dirty="0"/>
              <a:t>– Nicotine wordt door bacteriën afgebroken</a:t>
            </a:r>
          </a:p>
          <a:p>
            <a:pPr marL="0" indent="0">
              <a:buNone/>
            </a:pPr>
            <a:r>
              <a:rPr lang="nl-NL" sz="2000" dirty="0"/>
              <a:t>– Planten kunnen door verdamping de luchtvochtigheid tot 5% verhogen</a:t>
            </a:r>
          </a:p>
          <a:p>
            <a:pPr marL="0" indent="0">
              <a:buNone/>
            </a:pPr>
            <a:r>
              <a:rPr lang="nl-NL" sz="2000" dirty="0"/>
              <a:t>– Planten vangen stofdeeltjes uit de lucht</a:t>
            </a:r>
          </a:p>
        </p:txBody>
      </p:sp>
      <p:pic>
        <p:nvPicPr>
          <p:cNvPr id="6" name="Afbeelding 5"/>
          <p:cNvPicPr>
            <a:picLocks noChangeAspect="1"/>
          </p:cNvPicPr>
          <p:nvPr/>
        </p:nvPicPr>
        <p:blipFill>
          <a:blip r:embed="rId2"/>
          <a:stretch>
            <a:fillRect/>
          </a:stretch>
        </p:blipFill>
        <p:spPr>
          <a:xfrm>
            <a:off x="0" y="6165669"/>
            <a:ext cx="2169840" cy="692331"/>
          </a:xfrm>
          <a:prstGeom prst="rect">
            <a:avLst/>
          </a:prstGeom>
        </p:spPr>
      </p:pic>
      <p:pic>
        <p:nvPicPr>
          <p:cNvPr id="5" name="Afbeelding 4"/>
          <p:cNvPicPr>
            <a:picLocks noChangeAspect="1"/>
          </p:cNvPicPr>
          <p:nvPr/>
        </p:nvPicPr>
        <p:blipFill>
          <a:blip r:embed="rId3"/>
          <a:stretch>
            <a:fillRect/>
          </a:stretch>
        </p:blipFill>
        <p:spPr>
          <a:xfrm>
            <a:off x="9146721" y="3564513"/>
            <a:ext cx="2738869" cy="1714472"/>
          </a:xfrm>
          <a:prstGeom prst="rect">
            <a:avLst/>
          </a:prstGeom>
        </p:spPr>
      </p:pic>
      <p:sp>
        <p:nvSpPr>
          <p:cNvPr id="4" name="Rechthoek 3"/>
          <p:cNvSpPr/>
          <p:nvPr/>
        </p:nvSpPr>
        <p:spPr>
          <a:xfrm>
            <a:off x="8414205" y="5796337"/>
            <a:ext cx="3897990" cy="369332"/>
          </a:xfrm>
          <a:prstGeom prst="rect">
            <a:avLst/>
          </a:prstGeom>
        </p:spPr>
        <p:txBody>
          <a:bodyPr wrap="none">
            <a:spAutoFit/>
          </a:bodyPr>
          <a:lstStyle/>
          <a:p>
            <a:r>
              <a:rPr lang="nl-NL" dirty="0"/>
              <a:t>Onderzoek NASA (Dr. </a:t>
            </a:r>
            <a:r>
              <a:rPr lang="nl-NL" dirty="0" err="1"/>
              <a:t>Wolverton</a:t>
            </a:r>
            <a:r>
              <a:rPr lang="nl-NL" dirty="0"/>
              <a:t>, 1990) </a:t>
            </a:r>
          </a:p>
        </p:txBody>
      </p:sp>
    </p:spTree>
    <p:extLst>
      <p:ext uri="{BB962C8B-B14F-4D97-AF65-F5344CB8AC3E}">
        <p14:creationId xmlns:p14="http://schemas.microsoft.com/office/powerpoint/2010/main" val="2424733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Werking planten in de omgeving</a:t>
            </a:r>
          </a:p>
        </p:txBody>
      </p:sp>
      <p:pic>
        <p:nvPicPr>
          <p:cNvPr id="5" name="Afbeelding 4"/>
          <p:cNvPicPr>
            <a:picLocks noChangeAspect="1"/>
          </p:cNvPicPr>
          <p:nvPr/>
        </p:nvPicPr>
        <p:blipFill>
          <a:blip r:embed="rId2"/>
          <a:stretch>
            <a:fillRect/>
          </a:stretch>
        </p:blipFill>
        <p:spPr>
          <a:xfrm>
            <a:off x="0" y="6165669"/>
            <a:ext cx="2169840" cy="692331"/>
          </a:xfrm>
          <a:prstGeom prst="rect">
            <a:avLst/>
          </a:prstGeom>
        </p:spPr>
      </p:pic>
      <p:pic>
        <p:nvPicPr>
          <p:cNvPr id="6" name="Tijdelijke aanduiding voor inhoud 5"/>
          <p:cNvPicPr>
            <a:picLocks noGrp="1"/>
          </p:cNvPicPr>
          <p:nvPr>
            <p:ph idx="1"/>
          </p:nvPr>
        </p:nvPicPr>
        <p:blipFill>
          <a:blip r:embed="rId3"/>
          <a:stretch>
            <a:fillRect/>
          </a:stretch>
        </p:blipFill>
        <p:spPr>
          <a:xfrm>
            <a:off x="1815515" y="1567982"/>
            <a:ext cx="6538412" cy="4495933"/>
          </a:xfrm>
          <a:prstGeom prst="rect">
            <a:avLst/>
          </a:prstGeom>
        </p:spPr>
      </p:pic>
      <p:sp>
        <p:nvSpPr>
          <p:cNvPr id="7" name="Rechthoek 6"/>
          <p:cNvSpPr/>
          <p:nvPr/>
        </p:nvSpPr>
        <p:spPr>
          <a:xfrm>
            <a:off x="8676871" y="2628476"/>
            <a:ext cx="3268387" cy="147732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nl-NL" b="1" dirty="0"/>
              <a:t>Algemene vuistregel</a:t>
            </a:r>
          </a:p>
          <a:p>
            <a:r>
              <a:rPr lang="nl-NL" dirty="0"/>
              <a:t>Eén plant per 10 m3 is in staat om chemische verontreinigingen in de lucht om te zetten in plantenvoeding.</a:t>
            </a:r>
          </a:p>
        </p:txBody>
      </p:sp>
    </p:spTree>
    <p:extLst>
      <p:ext uri="{BB962C8B-B14F-4D97-AF65-F5344CB8AC3E}">
        <p14:creationId xmlns:p14="http://schemas.microsoft.com/office/powerpoint/2010/main" val="628078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Functies van groen</a:t>
            </a:r>
          </a:p>
        </p:txBody>
      </p:sp>
      <p:sp>
        <p:nvSpPr>
          <p:cNvPr id="3" name="Tijdelijke aanduiding voor inhoud 2"/>
          <p:cNvSpPr>
            <a:spLocks noGrp="1"/>
          </p:cNvSpPr>
          <p:nvPr>
            <p:ph idx="1"/>
          </p:nvPr>
        </p:nvSpPr>
        <p:spPr>
          <a:xfrm>
            <a:off x="928937" y="1690688"/>
            <a:ext cx="9939087" cy="4354528"/>
          </a:xfrm>
        </p:spPr>
        <p:txBody>
          <a:bodyPr>
            <a:normAutofit/>
          </a:bodyPr>
          <a:lstStyle/>
          <a:p>
            <a:pPr marL="0" indent="0">
              <a:buNone/>
            </a:pPr>
            <a:r>
              <a:rPr lang="nl-NL" sz="2000" dirty="0"/>
              <a:t>Een aantal andere conclusies</a:t>
            </a:r>
          </a:p>
          <a:p>
            <a:pPr marL="0" indent="0">
              <a:buNone/>
            </a:pPr>
            <a:endParaRPr lang="nl-NL" sz="2000" dirty="0"/>
          </a:p>
          <a:p>
            <a:r>
              <a:rPr lang="nl-NL" sz="2000" dirty="0"/>
              <a:t>Naarmate planten worden blootgesteld aan hogere doses wordt de zuiverende werking groter.</a:t>
            </a:r>
          </a:p>
          <a:p>
            <a:r>
              <a:rPr lang="nl-NL" sz="2000" dirty="0"/>
              <a:t>Hoe groter het bladoppervlak, hoe groter de omzetting.</a:t>
            </a:r>
          </a:p>
          <a:p>
            <a:r>
              <a:rPr lang="nl-NL" sz="2000" dirty="0"/>
              <a:t>Naarmate de omzettingen toenemen, nemen gelijktijdig de hoeveelheden micro-organismen toe.</a:t>
            </a:r>
          </a:p>
          <a:p>
            <a:r>
              <a:rPr lang="nl-NL" sz="2000" dirty="0"/>
              <a:t>Groene planten en micro-organismen, zoals bodembacteriën, zetten toxische stoffen om in plantenvoedsel.</a:t>
            </a:r>
          </a:p>
          <a:p>
            <a:r>
              <a:rPr lang="nl-NL" sz="2000" dirty="0"/>
              <a:t>Planten zijn veel beter in staat om de lucht te bevochtigen dan mechanische en elektrische luchtbevochtigers.</a:t>
            </a:r>
          </a:p>
          <a:p>
            <a:r>
              <a:rPr lang="nl-NL" sz="2000" dirty="0"/>
              <a:t>Planten hebben een matige geluiddempende werking.</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spTree>
    <p:extLst>
      <p:ext uri="{BB962C8B-B14F-4D97-AF65-F5344CB8AC3E}">
        <p14:creationId xmlns:p14="http://schemas.microsoft.com/office/powerpoint/2010/main" val="1476477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a:normAutofit/>
          </a:bodyPr>
          <a:lstStyle/>
          <a:p>
            <a:pPr algn="r"/>
            <a:r>
              <a:rPr lang="nl-NL">
                <a:solidFill>
                  <a:schemeClr val="accent1"/>
                </a:solidFill>
              </a:rPr>
              <a:t>Inhoud</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2"/>
          <p:cNvSpPr>
            <a:spLocks noGrp="1"/>
          </p:cNvSpPr>
          <p:nvPr>
            <p:ph idx="1"/>
          </p:nvPr>
        </p:nvSpPr>
        <p:spPr>
          <a:xfrm>
            <a:off x="4976031" y="963877"/>
            <a:ext cx="6377769" cy="4930246"/>
          </a:xfrm>
        </p:spPr>
        <p:txBody>
          <a:bodyPr anchor="ctr">
            <a:normAutofit/>
          </a:bodyPr>
          <a:lstStyle/>
          <a:p>
            <a:r>
              <a:rPr lang="nl-NL" sz="2400"/>
              <a:t>Je omgeving bepaald je gezondheid </a:t>
            </a:r>
          </a:p>
          <a:p>
            <a:r>
              <a:rPr lang="nl-NL" sz="2400"/>
              <a:t>Luchtkwaliteit </a:t>
            </a:r>
          </a:p>
          <a:p>
            <a:r>
              <a:rPr lang="nl-NL" sz="2400"/>
              <a:t>Oplossingen voor een gezondere lucht </a:t>
            </a:r>
          </a:p>
          <a:p>
            <a:r>
              <a:rPr lang="nl-NL" sz="2400"/>
              <a:t>Gezonde gebouwen</a:t>
            </a:r>
          </a:p>
          <a:p>
            <a:r>
              <a:rPr lang="nl-NL" sz="2400"/>
              <a:t>Vervoer in steden</a:t>
            </a:r>
          </a:p>
          <a:p>
            <a:r>
              <a:rPr lang="nl-NL" sz="2400"/>
              <a:t>The walkable city </a:t>
            </a:r>
          </a:p>
          <a:p>
            <a:r>
              <a:rPr lang="nl-NL" sz="2400"/>
              <a:t>Waar moet een gezonde stad aan voldoen?</a:t>
            </a:r>
          </a:p>
        </p:txBody>
      </p:sp>
      <p:pic>
        <p:nvPicPr>
          <p:cNvPr id="3" name="Afbeelding 2"/>
          <p:cNvPicPr>
            <a:picLocks noChangeAspect="1"/>
          </p:cNvPicPr>
          <p:nvPr/>
        </p:nvPicPr>
        <p:blipFill>
          <a:blip r:embed="rId2"/>
          <a:stretch>
            <a:fillRect/>
          </a:stretch>
        </p:blipFill>
        <p:spPr>
          <a:xfrm>
            <a:off x="0" y="6165669"/>
            <a:ext cx="2169840" cy="692331"/>
          </a:xfrm>
          <a:prstGeom prst="rect">
            <a:avLst/>
          </a:prstGeom>
        </p:spPr>
      </p:pic>
    </p:spTree>
    <p:extLst>
      <p:ext uri="{BB962C8B-B14F-4D97-AF65-F5344CB8AC3E}">
        <p14:creationId xmlns:p14="http://schemas.microsoft.com/office/powerpoint/2010/main" val="2521974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Vervoer in steden</a:t>
            </a:r>
          </a:p>
        </p:txBody>
      </p:sp>
      <p:sp>
        <p:nvSpPr>
          <p:cNvPr id="4" name="AutoShape 2" descr="Afbeeldingsresultaat voor hypothalamus"/>
          <p:cNvSpPr>
            <a:spLocks noChangeAspect="1" noChangeArrowheads="1"/>
          </p:cNvSpPr>
          <p:nvPr/>
        </p:nvSpPr>
        <p:spPr bwMode="auto">
          <a:xfrm flipH="1" flipV="1">
            <a:off x="460375" y="160338"/>
            <a:ext cx="1905138" cy="19051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TextBox 5"/>
          <p:cNvSpPr txBox="1"/>
          <p:nvPr/>
        </p:nvSpPr>
        <p:spPr>
          <a:xfrm>
            <a:off x="838200" y="1565345"/>
            <a:ext cx="7486650" cy="2246769"/>
          </a:xfrm>
          <a:prstGeom prst="rect">
            <a:avLst/>
          </a:prstGeom>
          <a:noFill/>
        </p:spPr>
        <p:txBody>
          <a:bodyPr wrap="square" rtlCol="0">
            <a:spAutoFit/>
          </a:bodyPr>
          <a:lstStyle/>
          <a:p>
            <a:r>
              <a:rPr lang="nl-NL" sz="2400" dirty="0"/>
              <a:t>Auto’s moeten de stad uit vanwege ruimte en gezondheid</a:t>
            </a:r>
          </a:p>
          <a:p>
            <a:endParaRPr lang="nl-NL" sz="2400" dirty="0"/>
          </a:p>
          <a:p>
            <a:r>
              <a:rPr lang="nl-NL" sz="2400" dirty="0"/>
              <a:t>Toekomst zit in: </a:t>
            </a:r>
          </a:p>
          <a:p>
            <a:pPr marL="285750" indent="-285750">
              <a:buFont typeface="Arial" panose="020B0604020202020204" pitchFamily="34" charset="0"/>
              <a:buChar char="•"/>
            </a:pPr>
            <a:r>
              <a:rPr lang="nl-NL" sz="2400" dirty="0"/>
              <a:t>Goed en schoon openbaar vervoer</a:t>
            </a:r>
          </a:p>
          <a:p>
            <a:pPr marL="285750" indent="-285750">
              <a:buFont typeface="Arial" panose="020B0604020202020204" pitchFamily="34" charset="0"/>
              <a:buChar char="•"/>
            </a:pPr>
            <a:r>
              <a:rPr lang="nl-NL" sz="2400" dirty="0"/>
              <a:t>Alle belangrijke plekken binnen loop / fiets afstand </a:t>
            </a:r>
          </a:p>
          <a:p>
            <a:pPr marL="342900" indent="-342900">
              <a:buAutoNum type="arabicPeriod"/>
            </a:pPr>
            <a:endParaRPr lang="nl-NL" sz="2000" dirty="0"/>
          </a:p>
        </p:txBody>
      </p:sp>
      <p:pic>
        <p:nvPicPr>
          <p:cNvPr id="7" name="Afbeelding 6"/>
          <p:cNvPicPr>
            <a:picLocks noChangeAspect="1"/>
          </p:cNvPicPr>
          <p:nvPr/>
        </p:nvPicPr>
        <p:blipFill>
          <a:blip r:embed="rId3"/>
          <a:stretch>
            <a:fillRect/>
          </a:stretch>
        </p:blipFill>
        <p:spPr>
          <a:xfrm>
            <a:off x="0" y="6165669"/>
            <a:ext cx="2169840" cy="692331"/>
          </a:xfrm>
          <a:prstGeom prst="rect">
            <a:avLst/>
          </a:prstGeom>
        </p:spPr>
      </p:pic>
      <p:pic>
        <p:nvPicPr>
          <p:cNvPr id="1026" name="Picture 2" descr="Afbeeldingsresultaat voor future public trans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9974" y="3538537"/>
            <a:ext cx="4495799" cy="2528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390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a:solidFill>
                  <a:srgbClr val="FFFFFF"/>
                </a:solidFill>
                <a:latin typeface="+mj-lt"/>
                <a:ea typeface="+mj-ea"/>
                <a:cs typeface="+mj-cs"/>
              </a:rPr>
              <a:t>The walkable city </a:t>
            </a:r>
          </a:p>
        </p:txBody>
      </p:sp>
      <p:sp>
        <p:nvSpPr>
          <p:cNvPr id="3" name="Tijdelijke aanduiding voor inhoud 2"/>
          <p:cNvSpPr>
            <a:spLocks noGrp="1"/>
          </p:cNvSpPr>
          <p:nvPr>
            <p:ph idx="1"/>
          </p:nvPr>
        </p:nvSpPr>
        <p:spPr>
          <a:xfrm>
            <a:off x="3045368" y="4074718"/>
            <a:ext cx="6105194" cy="682079"/>
          </a:xfrm>
        </p:spPr>
        <p:txBody>
          <a:bodyPr vert="horz" lIns="91440" tIns="45720" rIns="91440" bIns="45720" rtlCol="0">
            <a:normAutofit/>
          </a:bodyPr>
          <a:lstStyle/>
          <a:p>
            <a:pPr marL="0" indent="0" algn="ctr">
              <a:buNone/>
            </a:pPr>
            <a:r>
              <a:rPr lang="en-US" sz="2400" kern="1200">
                <a:solidFill>
                  <a:srgbClr val="FFFFFF"/>
                </a:solidFill>
                <a:latin typeface="+mn-lt"/>
                <a:ea typeface="+mn-ea"/>
                <a:cs typeface="+mn-cs"/>
                <a:hlinkClick r:id="rId3"/>
              </a:rPr>
              <a:t>Link filmpje</a:t>
            </a:r>
            <a:endParaRPr lang="en-US" sz="2400" kern="1200">
              <a:solidFill>
                <a:srgbClr val="FFFFFF"/>
              </a:solidFill>
              <a:latin typeface="+mn-lt"/>
              <a:ea typeface="+mn-ea"/>
              <a:cs typeface="+mn-cs"/>
            </a:endParaRPr>
          </a:p>
        </p:txBody>
      </p:sp>
      <p:pic>
        <p:nvPicPr>
          <p:cNvPr id="5" name="Afbeelding 4" descr="Afbeelding met tekening&#10;&#10;Automatisch gegenereerde beschrijving"/>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2296591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B217A-799D-D646-A5FD-12C91FA8F6F6}"/>
              </a:ext>
            </a:extLst>
          </p:cNvPr>
          <p:cNvSpPr>
            <a:spLocks noGrp="1"/>
          </p:cNvSpPr>
          <p:nvPr>
            <p:ph type="title"/>
          </p:nvPr>
        </p:nvSpPr>
        <p:spPr/>
        <p:txBody>
          <a:bodyPr/>
          <a:lstStyle/>
          <a:p>
            <a:r>
              <a:rPr lang="nl-NL" dirty="0"/>
              <a:t>Waar moet een gezonde stad aan voldoen? </a:t>
            </a:r>
          </a:p>
        </p:txBody>
      </p:sp>
      <p:pic>
        <p:nvPicPr>
          <p:cNvPr id="3" name="Afbeelding 2"/>
          <p:cNvPicPr>
            <a:picLocks noChangeAspect="1"/>
          </p:cNvPicPr>
          <p:nvPr/>
        </p:nvPicPr>
        <p:blipFill>
          <a:blip r:embed="rId3"/>
          <a:stretch>
            <a:fillRect/>
          </a:stretch>
        </p:blipFill>
        <p:spPr>
          <a:xfrm>
            <a:off x="0" y="6165669"/>
            <a:ext cx="2169840" cy="692331"/>
          </a:xfrm>
          <a:prstGeom prst="rect">
            <a:avLst/>
          </a:prstGeom>
        </p:spPr>
      </p:pic>
      <p:sp>
        <p:nvSpPr>
          <p:cNvPr id="4" name="Tijdelijke aanduiding voor inhoud 2">
            <a:extLst>
              <a:ext uri="{FF2B5EF4-FFF2-40B4-BE49-F238E27FC236}">
                <a16:creationId xmlns:a16="http://schemas.microsoft.com/office/drawing/2014/main" id="{8858F29E-9F6C-E944-8986-8B2816C4248F}"/>
              </a:ext>
            </a:extLst>
          </p:cNvPr>
          <p:cNvSpPr>
            <a:spLocks noGrp="1"/>
          </p:cNvSpPr>
          <p:nvPr>
            <p:ph idx="1"/>
          </p:nvPr>
        </p:nvSpPr>
        <p:spPr>
          <a:xfrm>
            <a:off x="838200" y="1825625"/>
            <a:ext cx="10515600" cy="4351338"/>
          </a:xfrm>
        </p:spPr>
        <p:txBody>
          <a:bodyPr/>
          <a:lstStyle/>
          <a:p>
            <a:r>
              <a:rPr lang="nl-NL" dirty="0"/>
              <a:t>Belangrijke dingen moeten binnen loop- of fietsafstand zijn</a:t>
            </a:r>
          </a:p>
          <a:p>
            <a:r>
              <a:rPr lang="nl-NL" dirty="0"/>
              <a:t>Geluidsoverlast moet vermeden worden of er moet geluidsbarrières zijn</a:t>
            </a:r>
          </a:p>
          <a:p>
            <a:r>
              <a:rPr lang="nl-NL" dirty="0"/>
              <a:t>Aanwezigheid van veel groen en pollenvrije bomen </a:t>
            </a:r>
          </a:p>
          <a:p>
            <a:r>
              <a:rPr lang="nl-NL" dirty="0"/>
              <a:t>Gezonde luchtkwaliteit </a:t>
            </a:r>
          </a:p>
          <a:p>
            <a:r>
              <a:rPr lang="nl-NL" dirty="0"/>
              <a:t>Veilige en gezonde gebouwen om in te wonen, werken en recreëren</a:t>
            </a:r>
          </a:p>
          <a:p>
            <a:r>
              <a:rPr lang="nl-NL" dirty="0"/>
              <a:t>Veel en goed ‘schoon’ openbaar vervoer  </a:t>
            </a:r>
          </a:p>
        </p:txBody>
      </p:sp>
    </p:spTree>
    <p:extLst>
      <p:ext uri="{BB962C8B-B14F-4D97-AF65-F5344CB8AC3E}">
        <p14:creationId xmlns:p14="http://schemas.microsoft.com/office/powerpoint/2010/main" val="405528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46187E64-7A77-4D13-A5F4-9AEC282BB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1">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el 3"/>
          <p:cNvSpPr>
            <a:spLocks noGrp="1"/>
          </p:cNvSpPr>
          <p:nvPr>
            <p:ph type="ctrTitle"/>
          </p:nvPr>
        </p:nvSpPr>
        <p:spPr>
          <a:xfrm>
            <a:off x="892818" y="1370171"/>
            <a:ext cx="5085580" cy="2387600"/>
          </a:xfrm>
        </p:spPr>
        <p:txBody>
          <a:bodyPr>
            <a:normAutofit/>
          </a:bodyPr>
          <a:lstStyle/>
          <a:p>
            <a:pPr algn="l"/>
            <a:br>
              <a:rPr lang="nl-NL" sz="3300" dirty="0"/>
            </a:br>
            <a:r>
              <a:rPr lang="nl-NL" sz="3300" b="1" dirty="0"/>
              <a:t>Bewegen en Fysieke gezondheid in de toekomst</a:t>
            </a:r>
            <a:br>
              <a:rPr lang="nl-NL" sz="3300" b="1" dirty="0"/>
            </a:br>
            <a:endParaRPr lang="nl-NL" sz="3300" b="1" dirty="0"/>
          </a:p>
        </p:txBody>
      </p:sp>
      <p:sp>
        <p:nvSpPr>
          <p:cNvPr id="14" name="Oval 13">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Afbeelding 4"/>
          <p:cNvPicPr>
            <a:picLocks noChangeAspect="1"/>
          </p:cNvPicPr>
          <p:nvPr/>
        </p:nvPicPr>
        <p:blipFill rotWithShape="1">
          <a:blip r:embed="rId2">
            <a:extLst>
              <a:ext uri="{28A0092B-C50C-407E-A947-70E740481C1C}">
                <a14:useLocalDpi xmlns:a14="http://schemas.microsoft.com/office/drawing/2010/main" val="0"/>
              </a:ext>
            </a:extLst>
          </a:blip>
          <a:srcRect l="16931" r="16524"/>
          <a:stretch/>
        </p:blipFill>
        <p:spPr>
          <a:xfrm>
            <a:off x="6521381" y="773723"/>
            <a:ext cx="5194998" cy="519499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6" name="Rectangle 15">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7806" y="4790720"/>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998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nl-NL" dirty="0"/>
          </a:p>
        </p:txBody>
      </p:sp>
      <p:sp>
        <p:nvSpPr>
          <p:cNvPr id="5" name="Tijdelijke aanduiding voor inhoud 4"/>
          <p:cNvSpPr>
            <a:spLocks noGrp="1"/>
          </p:cNvSpPr>
          <p:nvPr>
            <p:ph idx="1"/>
          </p:nvPr>
        </p:nvSpPr>
        <p:spPr/>
        <p:txBody>
          <a:bodyPr>
            <a:normAutofit/>
          </a:bodyPr>
          <a:lstStyle/>
          <a:p>
            <a:r>
              <a:rPr lang="nl-NL" dirty="0"/>
              <a:t>Beweging vroeger</a:t>
            </a:r>
          </a:p>
          <a:p>
            <a:r>
              <a:rPr lang="nl-NL" dirty="0"/>
              <a:t>Beweging en sport heden</a:t>
            </a:r>
          </a:p>
          <a:p>
            <a:r>
              <a:rPr lang="nl-NL" dirty="0"/>
              <a:t>Vernieuwingen omtrent beweging en sport</a:t>
            </a:r>
          </a:p>
          <a:p>
            <a:r>
              <a:rPr lang="nl-NL" dirty="0"/>
              <a:t>Positieve effecten van sporten en bewegen</a:t>
            </a:r>
          </a:p>
          <a:p>
            <a:r>
              <a:rPr lang="nl-NL" dirty="0"/>
              <a:t>Waarom is inactiviteit, stil zitten, zo schadelijk en hoe eenvoudig kun je hier iets aan doen?</a:t>
            </a:r>
          </a:p>
          <a:p>
            <a:pPr marL="0" indent="0">
              <a:buNone/>
            </a:pPr>
            <a:endParaRPr lang="nl-NL" b="1" dirty="0"/>
          </a:p>
          <a:p>
            <a:endParaRPr lang="nl-NL" dirty="0"/>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2049222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Vroeger, nu , later…?</a:t>
            </a: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24744" y="2155371"/>
            <a:ext cx="8373290" cy="3866606"/>
          </a:xfrm>
          <a:prstGeom prst="rect">
            <a:avLst/>
          </a:prstGeom>
          <a:noFill/>
          <a:ln>
            <a:noFill/>
          </a:ln>
        </p:spPr>
      </p:pic>
    </p:spTree>
    <p:extLst>
      <p:ext uri="{BB962C8B-B14F-4D97-AF65-F5344CB8AC3E}">
        <p14:creationId xmlns:p14="http://schemas.microsoft.com/office/powerpoint/2010/main" val="3932754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640079" y="2053641"/>
            <a:ext cx="3669161" cy="2760098"/>
          </a:xfrm>
        </p:spPr>
        <p:txBody>
          <a:bodyPr>
            <a:normAutofit/>
          </a:bodyPr>
          <a:lstStyle/>
          <a:p>
            <a:r>
              <a:rPr lang="nl-NL">
                <a:solidFill>
                  <a:srgbClr val="FFFFFF"/>
                </a:solidFill>
              </a:rPr>
              <a:t>Weetje:</a:t>
            </a:r>
          </a:p>
        </p:txBody>
      </p:sp>
      <p:sp>
        <p:nvSpPr>
          <p:cNvPr id="3" name="Tijdelijke aanduiding voor inhoud 2"/>
          <p:cNvSpPr>
            <a:spLocks noGrp="1"/>
          </p:cNvSpPr>
          <p:nvPr>
            <p:ph idx="1"/>
          </p:nvPr>
        </p:nvSpPr>
        <p:spPr>
          <a:xfrm>
            <a:off x="6090574" y="801866"/>
            <a:ext cx="5306084" cy="5230634"/>
          </a:xfrm>
        </p:spPr>
        <p:txBody>
          <a:bodyPr anchor="ctr">
            <a:normAutofit/>
          </a:bodyPr>
          <a:lstStyle/>
          <a:p>
            <a:pPr marL="0" indent="0">
              <a:buNone/>
            </a:pPr>
            <a:r>
              <a:rPr lang="nl-NL" sz="2400" b="1">
                <a:solidFill>
                  <a:srgbClr val="000000"/>
                </a:solidFill>
              </a:rPr>
              <a:t>Vrouwen in de prehistorie hadden sterkere armen dan vrouwelijke sporters van nu</a:t>
            </a:r>
          </a:p>
          <a:p>
            <a:pPr marL="0" indent="0">
              <a:buNone/>
            </a:pPr>
            <a:r>
              <a:rPr lang="nl-NL" sz="2400" i="1">
                <a:solidFill>
                  <a:srgbClr val="000000"/>
                </a:solidFill>
              </a:rPr>
              <a:t>In Europa gevonden botten laten zien dat vrouwen zo hard werkten op de allereerste boerenbedrijven dat ze bijna allemaal gespierder waren dan hedendaagse vrouwelijke toproeiers. </a:t>
            </a:r>
          </a:p>
          <a:p>
            <a:pPr marL="0" indent="0">
              <a:buNone/>
            </a:pPr>
            <a:r>
              <a:rPr lang="nl-NL" sz="2400" i="1">
                <a:solidFill>
                  <a:srgbClr val="000000"/>
                </a:solidFill>
              </a:rPr>
              <a:t>Van het planten van gewassen en het malen van graan tot het verzorgen van het vee: vrouwen in de prehistorie verrichten zoveel zwaar werk dat het nog steeds in hun botten is terug te zien.</a:t>
            </a:r>
            <a:endParaRPr lang="nl-NL" sz="2400">
              <a:solidFill>
                <a:srgbClr val="000000"/>
              </a:solidFill>
            </a:endParaRPr>
          </a:p>
          <a:p>
            <a:pPr marL="0" indent="0">
              <a:buNone/>
            </a:pPr>
            <a:endParaRPr lang="nl-NL" sz="2400">
              <a:solidFill>
                <a:srgbClr val="000000"/>
              </a:solidFill>
            </a:endParaRPr>
          </a:p>
        </p:txBody>
      </p:sp>
    </p:spTree>
    <p:extLst>
      <p:ext uri="{BB962C8B-B14F-4D97-AF65-F5344CB8AC3E}">
        <p14:creationId xmlns:p14="http://schemas.microsoft.com/office/powerpoint/2010/main" val="2808498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640079" y="2053641"/>
            <a:ext cx="3669161" cy="2760098"/>
          </a:xfrm>
        </p:spPr>
        <p:txBody>
          <a:bodyPr>
            <a:normAutofit/>
          </a:bodyPr>
          <a:lstStyle/>
          <a:p>
            <a:r>
              <a:rPr lang="nl-NL">
                <a:solidFill>
                  <a:srgbClr val="FFFFFF"/>
                </a:solidFill>
              </a:rPr>
              <a:t>Vitaliteit vroeger</a:t>
            </a:r>
          </a:p>
        </p:txBody>
      </p:sp>
      <p:sp>
        <p:nvSpPr>
          <p:cNvPr id="3" name="Tijdelijke aanduiding voor inhoud 2"/>
          <p:cNvSpPr>
            <a:spLocks noGrp="1"/>
          </p:cNvSpPr>
          <p:nvPr>
            <p:ph idx="1"/>
          </p:nvPr>
        </p:nvSpPr>
        <p:spPr>
          <a:xfrm>
            <a:off x="6090574" y="801866"/>
            <a:ext cx="5306084" cy="5230634"/>
          </a:xfrm>
        </p:spPr>
        <p:txBody>
          <a:bodyPr anchor="ctr">
            <a:normAutofit/>
          </a:bodyPr>
          <a:lstStyle/>
          <a:p>
            <a:pPr lvl="0"/>
            <a:r>
              <a:rPr lang="nl-NL" sz="2200">
                <a:solidFill>
                  <a:srgbClr val="000000"/>
                </a:solidFill>
              </a:rPr>
              <a:t>Niet alleen nu willen mensen graag gezond, vitaal en succesvol oud worden, dit was vroeger niet anders. Sterker nog, de elementen die nu worden gezien als de ingrediënten van gezond oud worden waren al belangrijke factoren in de geneeskunde vóór 1800. </a:t>
            </a:r>
          </a:p>
          <a:p>
            <a:pPr marL="0" lvl="0" indent="0">
              <a:buNone/>
            </a:pPr>
            <a:endParaRPr lang="nl-NL" sz="2200">
              <a:solidFill>
                <a:srgbClr val="000000"/>
              </a:solidFill>
            </a:endParaRPr>
          </a:p>
          <a:p>
            <a:r>
              <a:rPr lang="nl-NL" sz="2200">
                <a:solidFill>
                  <a:srgbClr val="000000"/>
                </a:solidFill>
              </a:rPr>
              <a:t>Pas vanaf de negentiende eeuw ging de nadruk in de geneeskunde steeds meer op ziekte en genezing liggen, in plaats van preventie en gezondheid. En met de komst van het laboratorium en het ziekenhuis raakte </a:t>
            </a:r>
            <a:r>
              <a:rPr lang="nl-NL" sz="2200" b="1">
                <a:solidFill>
                  <a:srgbClr val="000000"/>
                </a:solidFill>
              </a:rPr>
              <a:t>de vraag naar ons welbevinden </a:t>
            </a:r>
            <a:r>
              <a:rPr lang="nl-NL" sz="2200">
                <a:solidFill>
                  <a:srgbClr val="000000"/>
                </a:solidFill>
              </a:rPr>
              <a:t>steeds verder </a:t>
            </a:r>
            <a:r>
              <a:rPr lang="nl-NL" sz="2200" b="1">
                <a:solidFill>
                  <a:srgbClr val="000000"/>
                </a:solidFill>
              </a:rPr>
              <a:t>naar de achtergrond.</a:t>
            </a:r>
          </a:p>
          <a:p>
            <a:pPr marL="0" indent="0">
              <a:buNone/>
            </a:pPr>
            <a:endParaRPr lang="nl-NL" sz="2200">
              <a:solidFill>
                <a:srgbClr val="000000"/>
              </a:solidFill>
            </a:endParaRPr>
          </a:p>
        </p:txBody>
      </p:sp>
    </p:spTree>
    <p:extLst>
      <p:ext uri="{BB962C8B-B14F-4D97-AF65-F5344CB8AC3E}">
        <p14:creationId xmlns:p14="http://schemas.microsoft.com/office/powerpoint/2010/main" val="2333652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04673" y="1445494"/>
            <a:ext cx="3616856" cy="4376572"/>
          </a:xfrm>
        </p:spPr>
        <p:txBody>
          <a:bodyPr anchor="ctr">
            <a:normAutofit/>
          </a:bodyPr>
          <a:lstStyle/>
          <a:p>
            <a:r>
              <a:rPr lang="nl-NL" sz="3400"/>
              <a:t>De gezondheidsadviezen uit de periode vóór 1800. Gezondheid werd toen vooral geïdentificeerd aan de hand van: </a:t>
            </a:r>
            <a:br>
              <a:rPr lang="nl-NL" sz="3400"/>
            </a:br>
            <a:endParaRPr lang="nl-NL" sz="3400"/>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6096000" y="1399032"/>
            <a:ext cx="5501834" cy="4471416"/>
          </a:xfrm>
        </p:spPr>
        <p:txBody>
          <a:bodyPr anchor="ctr">
            <a:normAutofit/>
          </a:bodyPr>
          <a:lstStyle/>
          <a:p>
            <a:r>
              <a:rPr lang="nl-NL" sz="2200">
                <a:solidFill>
                  <a:schemeClr val="bg1"/>
                </a:solidFill>
              </a:rPr>
              <a:t>1. klimaat</a:t>
            </a:r>
          </a:p>
          <a:p>
            <a:r>
              <a:rPr lang="nl-NL" sz="2200">
                <a:solidFill>
                  <a:schemeClr val="bg1"/>
                </a:solidFill>
              </a:rPr>
              <a:t>2. dieet</a:t>
            </a:r>
          </a:p>
          <a:p>
            <a:r>
              <a:rPr lang="nl-NL" sz="2200">
                <a:solidFill>
                  <a:schemeClr val="bg1"/>
                </a:solidFill>
              </a:rPr>
              <a:t>3. gezonde toiletgang</a:t>
            </a:r>
          </a:p>
          <a:p>
            <a:r>
              <a:rPr lang="nl-NL" sz="2200">
                <a:solidFill>
                  <a:schemeClr val="bg1"/>
                </a:solidFill>
              </a:rPr>
              <a:t>4. lichaamsbeweging</a:t>
            </a:r>
          </a:p>
          <a:p>
            <a:r>
              <a:rPr lang="nl-NL" sz="2200">
                <a:solidFill>
                  <a:schemeClr val="bg1"/>
                </a:solidFill>
              </a:rPr>
              <a:t>5. slaappatronen </a:t>
            </a:r>
          </a:p>
          <a:p>
            <a:r>
              <a:rPr lang="nl-NL" sz="2200">
                <a:solidFill>
                  <a:schemeClr val="bg1"/>
                </a:solidFill>
              </a:rPr>
              <a:t>6. emotionele balans</a:t>
            </a:r>
          </a:p>
          <a:p>
            <a:endParaRPr lang="nl-NL" sz="2200">
              <a:solidFill>
                <a:schemeClr val="bg1"/>
              </a:solidFill>
            </a:endParaRPr>
          </a:p>
        </p:txBody>
      </p:sp>
    </p:spTree>
    <p:extLst>
      <p:ext uri="{BB962C8B-B14F-4D97-AF65-F5344CB8AC3E}">
        <p14:creationId xmlns:p14="http://schemas.microsoft.com/office/powerpoint/2010/main" val="323563668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p:cNvSpPr>
            <a:spLocks noGrp="1"/>
          </p:cNvSpPr>
          <p:nvPr>
            <p:ph type="title"/>
          </p:nvPr>
        </p:nvSpPr>
        <p:spPr>
          <a:xfrm>
            <a:off x="642257" y="4525347"/>
            <a:ext cx="6939722" cy="1737360"/>
          </a:xfrm>
        </p:spPr>
        <p:txBody>
          <a:bodyPr vert="horz" lIns="91440" tIns="45720" rIns="91440" bIns="45720" rtlCol="0" anchor="ctr">
            <a:normAutofit/>
          </a:bodyPr>
          <a:lstStyle/>
          <a:p>
            <a:pPr algn="r"/>
            <a:r>
              <a:rPr lang="en-US" sz="2900"/>
              <a:t>Video: </a:t>
            </a:r>
            <a:r>
              <a:rPr lang="en-US" sz="2900" u="sng">
                <a:hlinkClick r:id="rId3"/>
              </a:rPr>
              <a:t>https://www.rug.nl/society-business/university-museum/exhibitions/2017/gelukkig-gezond</a:t>
            </a:r>
            <a:endParaRPr lang="en-US" sz="2900"/>
          </a:p>
        </p:txBody>
      </p:sp>
      <p:sp>
        <p:nvSpPr>
          <p:cNvPr id="12"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rgbClr val="764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rgbClr val="A17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p:cNvPicPr>
            <a:picLocks noGrp="1" noChangeAspect="1"/>
          </p:cNvPicPr>
          <p:nvPr>
            <p:ph idx="1"/>
          </p:nvPr>
        </p:nvPicPr>
        <p:blipFill rotWithShape="1">
          <a:blip r:embed="rId4"/>
          <a:srcRect l="17537" r="1022" b="2"/>
          <a:stretch/>
        </p:blipFill>
        <p:spPr>
          <a:xfrm>
            <a:off x="6492113" y="10"/>
            <a:ext cx="5699887" cy="4059234"/>
          </a:xfrm>
          <a:custGeom>
            <a:avLst/>
            <a:gdLst/>
            <a:ahLst/>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062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025BF-F272-474A-8FD1-465451BEA56D}"/>
              </a:ext>
            </a:extLst>
          </p:cNvPr>
          <p:cNvSpPr>
            <a:spLocks noGrp="1"/>
          </p:cNvSpPr>
          <p:nvPr>
            <p:ph type="title"/>
          </p:nvPr>
        </p:nvSpPr>
        <p:spPr/>
        <p:txBody>
          <a:bodyPr/>
          <a:lstStyle/>
          <a:p>
            <a:r>
              <a:rPr lang="nl-NL" dirty="0"/>
              <a:t>Hot topics, wat kunnen jullie zelf vinden of wat heb je gezien?</a:t>
            </a:r>
          </a:p>
        </p:txBody>
      </p:sp>
      <p:pic>
        <p:nvPicPr>
          <p:cNvPr id="5" name="Tijdelijke aanduiding voor inhoud 4" descr="Afbeelding met teken, tekening, doos, rood&#10;&#10;Automatisch gegenereerde beschrijving">
            <a:extLst>
              <a:ext uri="{FF2B5EF4-FFF2-40B4-BE49-F238E27FC236}">
                <a16:creationId xmlns:a16="http://schemas.microsoft.com/office/drawing/2014/main" id="{95F65909-CC35-8643-B992-E9CCFFFC74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9862" y="1825625"/>
            <a:ext cx="4932275" cy="4351338"/>
          </a:xfrm>
        </p:spPr>
      </p:pic>
    </p:spTree>
    <p:extLst>
      <p:ext uri="{BB962C8B-B14F-4D97-AF65-F5344CB8AC3E}">
        <p14:creationId xmlns:p14="http://schemas.microsoft.com/office/powerpoint/2010/main" val="3809319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963877"/>
            <a:ext cx="3494362" cy="4930246"/>
          </a:xfrm>
        </p:spPr>
        <p:txBody>
          <a:bodyPr>
            <a:normAutofit/>
          </a:bodyPr>
          <a:lstStyle/>
          <a:p>
            <a:pPr algn="r"/>
            <a:r>
              <a:rPr lang="nl-NL" b="1">
                <a:solidFill>
                  <a:schemeClr val="accent1"/>
                </a:solidFill>
              </a:rPr>
              <a:t>..de vraag naar ons welbevinden raakt </a:t>
            </a:r>
            <a:r>
              <a:rPr lang="nl-NL">
                <a:solidFill>
                  <a:schemeClr val="accent1"/>
                </a:solidFill>
              </a:rPr>
              <a:t>steeds verder </a:t>
            </a:r>
            <a:r>
              <a:rPr lang="nl-NL" b="1">
                <a:solidFill>
                  <a:schemeClr val="accent1"/>
                </a:solidFill>
              </a:rPr>
              <a:t>naar de achtergrond.</a:t>
            </a:r>
            <a:br>
              <a:rPr lang="nl-NL" b="1">
                <a:solidFill>
                  <a:schemeClr val="accent1"/>
                </a:solidFill>
              </a:rPr>
            </a:br>
            <a:endParaRPr lang="nl-NL">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a:bodyPr>
          <a:lstStyle/>
          <a:p>
            <a:pPr lvl="0"/>
            <a:r>
              <a:rPr lang="nl-NL" sz="2400" i="1"/>
              <a:t>Na de 19</a:t>
            </a:r>
            <a:r>
              <a:rPr lang="nl-NL" sz="2400" i="1" baseline="30000"/>
              <a:t>e</a:t>
            </a:r>
            <a:r>
              <a:rPr lang="nl-NL" sz="2400" i="1"/>
              <a:t> eeuw ging het veel minder om voorkomen maar meer om genezen</a:t>
            </a:r>
            <a:endParaRPr lang="nl-NL" sz="2400"/>
          </a:p>
          <a:p>
            <a:r>
              <a:rPr lang="nl-NL" sz="2400"/>
              <a:t>In de laatste jaren lijkt dit weer om te draaien. Met het zicht op de grote groep ouderen en het gegeven dat ouderdom nu eenmaal met gebreken komt, ontstaat de noodzaak om in de geneeskunde oog te hebben voor een benadering die is gericht op </a:t>
            </a:r>
            <a:r>
              <a:rPr lang="nl-NL" sz="2400" b="1"/>
              <a:t>preventie</a:t>
            </a:r>
            <a:r>
              <a:rPr lang="nl-NL" sz="2400"/>
              <a:t> van pijn en ongemak, leefbaarheid en uiteindelijk een menswaardig sterven.</a:t>
            </a:r>
          </a:p>
          <a:p>
            <a:r>
              <a:rPr lang="nl-NL" sz="2400"/>
              <a:t>Preventie = het voorkomen van een ongewenste gebeurtenis of ziekte</a:t>
            </a:r>
          </a:p>
          <a:p>
            <a:endParaRPr lang="nl-NL" sz="2400"/>
          </a:p>
        </p:txBody>
      </p:sp>
    </p:spTree>
    <p:extLst>
      <p:ext uri="{BB962C8B-B14F-4D97-AF65-F5344CB8AC3E}">
        <p14:creationId xmlns:p14="http://schemas.microsoft.com/office/powerpoint/2010/main" val="2400668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86834" y="591344"/>
            <a:ext cx="3200400" cy="5585619"/>
          </a:xfrm>
        </p:spPr>
        <p:txBody>
          <a:bodyPr>
            <a:normAutofit/>
          </a:bodyPr>
          <a:lstStyle/>
          <a:p>
            <a:r>
              <a:rPr lang="nl-NL">
                <a:solidFill>
                  <a:srgbClr val="FFFFFF"/>
                </a:solidFill>
              </a:rPr>
              <a:t>Heden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p:cNvSpPr>
            <a:spLocks noGrp="1"/>
          </p:cNvSpPr>
          <p:nvPr>
            <p:ph idx="1"/>
          </p:nvPr>
        </p:nvSpPr>
        <p:spPr>
          <a:xfrm>
            <a:off x="4447308" y="591344"/>
            <a:ext cx="6906491" cy="5585619"/>
          </a:xfrm>
        </p:spPr>
        <p:txBody>
          <a:bodyPr anchor="ctr">
            <a:normAutofit/>
          </a:bodyPr>
          <a:lstStyle/>
          <a:p>
            <a:pPr lvl="0"/>
            <a:r>
              <a:rPr lang="nl-NL" b="1" err="1"/>
              <a:t>Healthy</a:t>
            </a:r>
            <a:r>
              <a:rPr lang="nl-NL" b="1"/>
              <a:t> </a:t>
            </a:r>
            <a:r>
              <a:rPr lang="nl-NL" b="1" err="1"/>
              <a:t>Ageing</a:t>
            </a:r>
            <a:r>
              <a:rPr lang="nl-NL" dirty="0"/>
              <a:t>, ofwel de vraag </a:t>
            </a:r>
            <a:r>
              <a:rPr lang="nl-NL" b="1" dirty="0"/>
              <a:t>hoe we zo gezond mogelijk oud kunnen worden</a:t>
            </a:r>
            <a:r>
              <a:rPr lang="nl-NL" dirty="0"/>
              <a:t>, is dé uitdaging van deze tijd, horen we overal in de media. Immers, nooit eerder hadden we te maken met zo'n grote </a:t>
            </a:r>
            <a:r>
              <a:rPr lang="nl-NL" b="1" dirty="0"/>
              <a:t>vergrijzing. </a:t>
            </a:r>
            <a:endParaRPr lang="nl-NL" dirty="0"/>
          </a:p>
          <a:p>
            <a:r>
              <a:rPr lang="nl-NL" b="1"/>
              <a:t>Vergrijzing</a:t>
            </a:r>
            <a:r>
              <a:rPr lang="nl-NL" b="1" dirty="0"/>
              <a:t> </a:t>
            </a:r>
            <a:r>
              <a:rPr lang="nl-NL" dirty="0"/>
              <a:t>wat houdt dit in?</a:t>
            </a:r>
          </a:p>
          <a:p>
            <a:pPr marL="0" indent="0">
              <a:buNone/>
            </a:pPr>
            <a:endParaRPr lang="nl-NL" dirty="0"/>
          </a:p>
          <a:p>
            <a:r>
              <a:rPr lang="nl-NL" b="1" dirty="0"/>
              <a:t>Video:</a:t>
            </a:r>
            <a:r>
              <a:rPr lang="nl-NL" dirty="0"/>
              <a:t> </a:t>
            </a:r>
            <a:r>
              <a:rPr lang="nl-NL" u="sng" dirty="0">
                <a:hlinkClick r:id="rId3"/>
              </a:rPr>
              <a:t>https://www.cbs.nl/nl-nl/visualisatie/2016/6/vergrijzing</a:t>
            </a:r>
            <a:endParaRPr lang="nl-NL" dirty="0"/>
          </a:p>
          <a:p>
            <a:endParaRPr lang="nl-NL" dirty="0"/>
          </a:p>
        </p:txBody>
      </p:sp>
    </p:spTree>
    <p:extLst>
      <p:ext uri="{BB962C8B-B14F-4D97-AF65-F5344CB8AC3E}">
        <p14:creationId xmlns:p14="http://schemas.microsoft.com/office/powerpoint/2010/main" val="4292794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86834" y="591344"/>
            <a:ext cx="3200400" cy="5585619"/>
          </a:xfrm>
        </p:spPr>
        <p:txBody>
          <a:bodyPr>
            <a:normAutofit/>
          </a:bodyPr>
          <a:lstStyle/>
          <a:p>
            <a:r>
              <a:rPr lang="nl-NL">
                <a:solidFill>
                  <a:srgbClr val="FFFFFF"/>
                </a:solidFill>
              </a:rPr>
              <a:t>Heden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p:cNvSpPr>
            <a:spLocks noGrp="1"/>
          </p:cNvSpPr>
          <p:nvPr>
            <p:ph idx="1"/>
          </p:nvPr>
        </p:nvSpPr>
        <p:spPr>
          <a:xfrm>
            <a:off x="4447308" y="591344"/>
            <a:ext cx="6906491" cy="5585619"/>
          </a:xfrm>
        </p:spPr>
        <p:txBody>
          <a:bodyPr anchor="ctr">
            <a:normAutofit/>
          </a:bodyPr>
          <a:lstStyle/>
          <a:p>
            <a:r>
              <a:rPr lang="nl-NL" sz="1800"/>
              <a:t>We worden met z’n allen steeds ouder en blijven steeds langer vitaal. Daarnaast kunnen we steeds meer ziektes behandelen. Dat is prachtig. </a:t>
            </a:r>
            <a:r>
              <a:rPr lang="nl-NL" sz="1800" b="1"/>
              <a:t>Tegelijk maken mensen zich zorgen over de toekomst van de zorg</a:t>
            </a:r>
            <a:r>
              <a:rPr lang="nl-NL" sz="1800"/>
              <a:t>, die veel geld kost en met een tekort aan werknemers kampt. Het ministerie van </a:t>
            </a:r>
            <a:r>
              <a:rPr lang="nl-NL" sz="1800" b="1"/>
              <a:t>Volksgezondheid, Welzijn en Sport </a:t>
            </a:r>
            <a:r>
              <a:rPr lang="nl-NL" sz="1800"/>
              <a:t>wil dat mensen erop kunnen vertrouwen dat de zorg goed, betaalbaar en beschikbaar is en blijft. </a:t>
            </a:r>
          </a:p>
          <a:p>
            <a:endParaRPr lang="nl-NL" sz="1800"/>
          </a:p>
          <a:p>
            <a:r>
              <a:rPr lang="nl-NL" sz="1800"/>
              <a:t>Om dat </a:t>
            </a:r>
            <a:r>
              <a:rPr lang="nl-NL" sz="1800" b="1"/>
              <a:t>te bereiken</a:t>
            </a:r>
            <a:r>
              <a:rPr lang="nl-NL" sz="1800"/>
              <a:t>, maakt het ministerie afspraken met zorgverleners om de zorg dichterbij huis te bieden als het kan en zetten we in op </a:t>
            </a:r>
            <a:r>
              <a:rPr lang="nl-NL" sz="1800" b="1"/>
              <a:t>preventie.</a:t>
            </a:r>
            <a:r>
              <a:rPr lang="nl-NL" sz="1800"/>
              <a:t> Mensen hoeven dan minder vaak naar het ziekenhuis of een instelling. Dat is prettiger voor patiënten. Ook bespaart dat kosten. Het ministerie werkt er hard aan om meer mensen te werven voor de zorg en het werk beter te organiseren. Bijvoorbeeld door een andere taakverdeling en slim gebruik van nieuwe technologie.</a:t>
            </a:r>
          </a:p>
          <a:p>
            <a:endParaRPr lang="nl-NL" sz="1800"/>
          </a:p>
          <a:p>
            <a:r>
              <a:rPr lang="nl-NL" sz="1800" b="1"/>
              <a:t>Beweging en fysieke gezondheid</a:t>
            </a:r>
            <a:r>
              <a:rPr lang="nl-NL" sz="1800"/>
              <a:t> is een belangrijk onderdeel om fit te blijven en het aantal ziektejaren terug te dringen.</a:t>
            </a:r>
          </a:p>
          <a:p>
            <a:endParaRPr lang="nl-NL" sz="1800"/>
          </a:p>
          <a:p>
            <a:pPr marL="0" indent="0">
              <a:buNone/>
            </a:pPr>
            <a:endParaRPr lang="nl-NL" sz="1800"/>
          </a:p>
        </p:txBody>
      </p:sp>
    </p:spTree>
    <p:extLst>
      <p:ext uri="{BB962C8B-B14F-4D97-AF65-F5344CB8AC3E}">
        <p14:creationId xmlns:p14="http://schemas.microsoft.com/office/powerpoint/2010/main" val="2372334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1054FA-3E84-D64C-B55F-A1838EEB923F}"/>
              </a:ext>
            </a:extLst>
          </p:cNvPr>
          <p:cNvSpPr>
            <a:spLocks noGrp="1"/>
          </p:cNvSpPr>
          <p:nvPr>
            <p:ph type="title"/>
          </p:nvPr>
        </p:nvSpPr>
        <p:spPr>
          <a:xfrm>
            <a:off x="1941400" y="643467"/>
            <a:ext cx="8408193" cy="744836"/>
          </a:xfrm>
        </p:spPr>
        <p:txBody>
          <a:bodyPr vert="horz" lIns="91440" tIns="45720" rIns="91440" bIns="45720" rtlCol="0" anchor="ctr">
            <a:normAutofit/>
          </a:bodyPr>
          <a:lstStyle/>
          <a:p>
            <a:pPr algn="ctr"/>
            <a:r>
              <a:rPr lang="en-US" sz="2800">
                <a:solidFill>
                  <a:schemeClr val="bg1"/>
                </a:solidFill>
              </a:rPr>
              <a:t>Nederlandse beweegrichtlijnen</a:t>
            </a:r>
          </a:p>
        </p:txBody>
      </p:sp>
      <p:pic>
        <p:nvPicPr>
          <p:cNvPr id="5" name="Tijdelijke aanduiding voor inhoud 4">
            <a:extLst>
              <a:ext uri="{FF2B5EF4-FFF2-40B4-BE49-F238E27FC236}">
                <a16:creationId xmlns:a16="http://schemas.microsoft.com/office/drawing/2014/main" id="{D2AF67E1-7FE1-AC46-8470-A9281A48F781}"/>
              </a:ext>
            </a:extLst>
          </p:cNvPr>
          <p:cNvPicPr>
            <a:picLocks noGrp="1" noChangeAspect="1"/>
          </p:cNvPicPr>
          <p:nvPr>
            <p:ph idx="1"/>
          </p:nvPr>
        </p:nvPicPr>
        <p:blipFill>
          <a:blip r:embed="rId3"/>
          <a:stretch>
            <a:fillRect/>
          </a:stretch>
        </p:blipFill>
        <p:spPr>
          <a:xfrm>
            <a:off x="2006601" y="2032098"/>
            <a:ext cx="8178799" cy="3680459"/>
          </a:xfrm>
          <a:prstGeom prst="rect">
            <a:avLst/>
          </a:prstGeom>
        </p:spPr>
      </p:pic>
      <p:sp>
        <p:nvSpPr>
          <p:cNvPr id="3" name="Rechthoek 2">
            <a:extLst>
              <a:ext uri="{FF2B5EF4-FFF2-40B4-BE49-F238E27FC236}">
                <a16:creationId xmlns:a16="http://schemas.microsoft.com/office/drawing/2014/main" id="{A76AB82C-6033-7C44-8FA1-7C03CB7026F7}"/>
              </a:ext>
            </a:extLst>
          </p:cNvPr>
          <p:cNvSpPr/>
          <p:nvPr/>
        </p:nvSpPr>
        <p:spPr>
          <a:xfrm>
            <a:off x="4282489" y="5405052"/>
            <a:ext cx="145507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135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Beweegrichtlijnen</a:t>
            </a:r>
            <a:endParaRPr kumimoji="0" lang="nl-NL" sz="135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nl-NL"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250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p:cNvSpPr>
            <a:spLocks noGrp="1"/>
          </p:cNvSpPr>
          <p:nvPr>
            <p:ph type="title"/>
          </p:nvPr>
        </p:nvSpPr>
        <p:spPr>
          <a:xfrm>
            <a:off x="965199" y="851517"/>
            <a:ext cx="5130795" cy="1461778"/>
          </a:xfrm>
        </p:spPr>
        <p:txBody>
          <a:bodyPr>
            <a:normAutofit/>
          </a:bodyPr>
          <a:lstStyle/>
          <a:p>
            <a:r>
              <a:rPr lang="nl-NL" sz="3400"/>
              <a:t>Cijfers bewegingsrichtlijnen (heden)</a:t>
            </a:r>
          </a:p>
        </p:txBody>
      </p:sp>
      <p:sp>
        <p:nvSpPr>
          <p:cNvPr id="3" name="Tijdelijke aanduiding voor inhoud 2"/>
          <p:cNvSpPr>
            <a:spLocks noGrp="1"/>
          </p:cNvSpPr>
          <p:nvPr>
            <p:ph idx="1"/>
          </p:nvPr>
        </p:nvSpPr>
        <p:spPr>
          <a:xfrm>
            <a:off x="965200" y="2470248"/>
            <a:ext cx="4048344" cy="3536236"/>
          </a:xfrm>
        </p:spPr>
        <p:txBody>
          <a:bodyPr>
            <a:normAutofit/>
          </a:bodyPr>
          <a:lstStyle/>
          <a:p>
            <a:r>
              <a:rPr lang="nl-NL" sz="2200" dirty="0"/>
              <a:t>53 procent van de 4- tot 12-jarige kinderen in 2018 aan de Beweegrichtlijnen voldeed. </a:t>
            </a:r>
          </a:p>
          <a:p>
            <a:endParaRPr lang="nl-NL" sz="2200" dirty="0"/>
          </a:p>
          <a:p>
            <a:r>
              <a:rPr lang="nl-NL" sz="2200" dirty="0"/>
              <a:t>Van de volwassenen (met minimaal één kind) voldeed minder dan de helft aan de Beweegrichtlijnen en zei ruim de helft wekelijks aan sport te doen. </a:t>
            </a:r>
          </a:p>
          <a:p>
            <a:endParaRPr lang="nl-NL" sz="2200" dirty="0"/>
          </a:p>
        </p:txBody>
      </p:sp>
    </p:spTree>
    <p:extLst>
      <p:ext uri="{BB962C8B-B14F-4D97-AF65-F5344CB8AC3E}">
        <p14:creationId xmlns:p14="http://schemas.microsoft.com/office/powerpoint/2010/main" val="726200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p:cNvSpPr>
            <a:spLocks noGrp="1"/>
          </p:cNvSpPr>
          <p:nvPr>
            <p:ph type="title"/>
          </p:nvPr>
        </p:nvSpPr>
        <p:spPr>
          <a:xfrm>
            <a:off x="965199" y="851517"/>
            <a:ext cx="5130795" cy="1461778"/>
          </a:xfrm>
        </p:spPr>
        <p:txBody>
          <a:bodyPr>
            <a:normAutofit/>
          </a:bodyPr>
          <a:lstStyle/>
          <a:p>
            <a:r>
              <a:rPr lang="nl-NL" sz="3100" b="1"/>
              <a:t>Consumenten cijfers omtrent sport (heden)</a:t>
            </a:r>
            <a:br>
              <a:rPr lang="nl-NL" sz="3100"/>
            </a:br>
            <a:endParaRPr lang="nl-NL" sz="3100"/>
          </a:p>
        </p:txBody>
      </p:sp>
      <p:sp>
        <p:nvSpPr>
          <p:cNvPr id="3" name="Tijdelijke aanduiding voor inhoud 2"/>
          <p:cNvSpPr>
            <a:spLocks noGrp="1"/>
          </p:cNvSpPr>
          <p:nvPr>
            <p:ph idx="1"/>
          </p:nvPr>
        </p:nvSpPr>
        <p:spPr>
          <a:xfrm>
            <a:off x="965200" y="2470248"/>
            <a:ext cx="4048344" cy="3536236"/>
          </a:xfrm>
        </p:spPr>
        <p:txBody>
          <a:bodyPr>
            <a:normAutofit/>
          </a:bodyPr>
          <a:lstStyle/>
          <a:p>
            <a:pPr marL="0" indent="0">
              <a:buNone/>
            </a:pPr>
            <a:r>
              <a:rPr lang="nl-NL" sz="1300"/>
              <a:t>A </a:t>
            </a:r>
            <a:r>
              <a:rPr lang="nl-NL" sz="1300" b="1"/>
              <a:t>Individuele investering in tijd en geld</a:t>
            </a:r>
            <a:endParaRPr lang="nl-NL" sz="1300"/>
          </a:p>
          <a:p>
            <a:r>
              <a:rPr lang="nl-NL" sz="1300"/>
              <a:t>De meeste mensen hebben </a:t>
            </a:r>
            <a:r>
              <a:rPr lang="nl-NL" sz="1300" b="1"/>
              <a:t>persoonlijke ervaring met de effecten van sport en bewegen</a:t>
            </a:r>
            <a:r>
              <a:rPr lang="nl-NL" sz="1300"/>
              <a:t>. Denk bijvoorbeeld aan een verbeterde gezondheid, het hebben van plezier, het ontmoeten van nieuwe mensen of het creëren van zelfvertrouwen. Vaak zijn de effecten positief. Maar sport kost ook altijd tijd en in de meeste gevallen geld. </a:t>
            </a:r>
          </a:p>
          <a:p>
            <a:r>
              <a:rPr lang="nl-NL" sz="1300"/>
              <a:t>Voor alle onderzochte sporten (fitness, golf, hardlopen, tennis, wandelen, wielrennen en zwemmen) geldt </a:t>
            </a:r>
            <a:r>
              <a:rPr lang="nl-NL" sz="1300" b="1"/>
              <a:t>dat mensen met een bovenmodaal inkomen meer uitgeven aan hun sport</a:t>
            </a:r>
            <a:r>
              <a:rPr lang="nl-NL" sz="1300"/>
              <a:t>, dan mensen met een beneden modaal inkomen die dezelfde sport beoefenen. </a:t>
            </a:r>
          </a:p>
          <a:p>
            <a:endParaRPr lang="nl-NL" sz="1300"/>
          </a:p>
        </p:txBody>
      </p:sp>
    </p:spTree>
    <p:extLst>
      <p:ext uri="{BB962C8B-B14F-4D97-AF65-F5344CB8AC3E}">
        <p14:creationId xmlns:p14="http://schemas.microsoft.com/office/powerpoint/2010/main" val="1768859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Positieve effecten van sporten en bewegen</a:t>
            </a:r>
            <a:br>
              <a:rPr lang="nl-NL" dirty="0"/>
            </a:br>
            <a:endParaRPr lang="nl-NL" dirty="0"/>
          </a:p>
        </p:txBody>
      </p:sp>
      <p:sp>
        <p:nvSpPr>
          <p:cNvPr id="3" name="Tijdelijke aanduiding voor inhoud 2"/>
          <p:cNvSpPr>
            <a:spLocks noGrp="1"/>
          </p:cNvSpPr>
          <p:nvPr>
            <p:ph idx="1"/>
          </p:nvPr>
        </p:nvSpPr>
        <p:spPr>
          <a:xfrm>
            <a:off x="702129" y="1143000"/>
            <a:ext cx="10651671" cy="5486400"/>
          </a:xfrm>
        </p:spPr>
        <p:txBody>
          <a:bodyPr>
            <a:normAutofit fontScale="92500" lnSpcReduction="10000"/>
          </a:bodyPr>
          <a:lstStyle/>
          <a:p>
            <a:pPr marL="0" indent="0">
              <a:buNone/>
            </a:pPr>
            <a:r>
              <a:rPr lang="nl-NL" dirty="0"/>
              <a:t>Wie weet er een paar?</a:t>
            </a:r>
          </a:p>
          <a:p>
            <a:pPr marL="0" indent="0">
              <a:buNone/>
            </a:pPr>
            <a:r>
              <a:rPr lang="nl-NL" dirty="0"/>
              <a:t>1 Goed voor je hersenen en geheugen</a:t>
            </a:r>
          </a:p>
          <a:p>
            <a:pPr marL="0" indent="0">
              <a:buNone/>
            </a:pPr>
            <a:r>
              <a:rPr lang="nl-NL" dirty="0"/>
              <a:t>2 Door regelmatig te sporten zorg je er voor dat je minder geheugen- en concentratiestoornissen hebt.</a:t>
            </a:r>
          </a:p>
          <a:p>
            <a:pPr marL="0" indent="0">
              <a:buNone/>
            </a:pPr>
            <a:r>
              <a:rPr lang="nl-NL" dirty="0"/>
              <a:t>3 Voor sterkere botten</a:t>
            </a:r>
          </a:p>
          <a:p>
            <a:pPr marL="0" indent="0">
              <a:buNone/>
            </a:pPr>
            <a:r>
              <a:rPr lang="nl-NL" dirty="0"/>
              <a:t>4 Minder stress</a:t>
            </a:r>
          </a:p>
          <a:p>
            <a:pPr marL="0" indent="0">
              <a:buNone/>
            </a:pPr>
            <a:r>
              <a:rPr lang="nl-NL" dirty="0"/>
              <a:t>5 Een gezond hart</a:t>
            </a:r>
          </a:p>
          <a:p>
            <a:pPr marL="0" indent="0">
              <a:buNone/>
            </a:pPr>
            <a:r>
              <a:rPr lang="nl-NL" dirty="0"/>
              <a:t>6 Verminderen van PMS (menstruatie pijn)</a:t>
            </a:r>
          </a:p>
          <a:p>
            <a:pPr marL="0" indent="0">
              <a:buNone/>
            </a:pPr>
            <a:r>
              <a:rPr lang="nl-NL" dirty="0"/>
              <a:t>7 Versoepelt de overgang</a:t>
            </a:r>
          </a:p>
          <a:p>
            <a:pPr marL="0" indent="0">
              <a:buNone/>
            </a:pPr>
            <a:r>
              <a:rPr lang="nl-NL" dirty="0"/>
              <a:t>8 Bevordert een gezonde spijsvertering</a:t>
            </a:r>
          </a:p>
          <a:p>
            <a:pPr marL="0" indent="0">
              <a:buNone/>
            </a:pPr>
            <a:r>
              <a:rPr lang="nl-NL" dirty="0"/>
              <a:t>9 Sporten verbetert de huid</a:t>
            </a:r>
          </a:p>
          <a:p>
            <a:pPr marL="0" indent="0">
              <a:buNone/>
            </a:pPr>
            <a:r>
              <a:rPr lang="nl-NL" dirty="0"/>
              <a:t>10 Meer energie</a:t>
            </a:r>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62120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a:bodyPr>
          <a:lstStyle/>
          <a:p>
            <a:pPr marL="0" indent="0">
              <a:buNone/>
            </a:pPr>
            <a:r>
              <a:rPr lang="nl-NL" sz="2000"/>
              <a:t> B </a:t>
            </a:r>
            <a:r>
              <a:rPr lang="nl-NL" sz="2000" b="1"/>
              <a:t>Consumentenuitgaven aan sport</a:t>
            </a:r>
            <a:endParaRPr lang="nl-NL" sz="2000"/>
          </a:p>
          <a:p>
            <a:r>
              <a:rPr lang="nl-NL" sz="2000"/>
              <a:t>Naast de overheid en het bedrijfsleven, levert de sporter zelf een hele grote financiële bijdrage aan de sport. Van alle Nederlandse huishoudens geeft 70% geld uit aan sport. Het gaat dan vooral om huishoudens waar de inkomens wat hoger liggen en er meer gezinsleden aan sport doen. De belangrijkste uitgaven aan sport: kosten voor lidmaatschappen, sportkleding en sportschoenen zijn. </a:t>
            </a:r>
            <a:r>
              <a:rPr lang="nl-NL" sz="2000" b="1"/>
              <a:t>Van elke tien huishoudens die in 2018 minder te besteden hadden dan in de jaren daarvoor, hebben er iets meer dan vier bezuinigd op uitgaven voor sport.</a:t>
            </a:r>
            <a:endParaRPr lang="nl-NL" sz="2000"/>
          </a:p>
          <a:p>
            <a:r>
              <a:rPr lang="nl-NL" sz="2000"/>
              <a:t>Als het financieel mogelijk zou zijn, zou ongeveer 20% van de Nederlanders een andere sport beoefenen dan ze nu doet. </a:t>
            </a:r>
          </a:p>
          <a:p>
            <a:pPr marL="0" indent="0">
              <a:buNone/>
            </a:pPr>
            <a:endParaRPr lang="nl-NL" sz="2000"/>
          </a:p>
        </p:txBody>
      </p:sp>
    </p:spTree>
    <p:extLst>
      <p:ext uri="{BB962C8B-B14F-4D97-AF65-F5344CB8AC3E}">
        <p14:creationId xmlns:p14="http://schemas.microsoft.com/office/powerpoint/2010/main" val="1635364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a:bodyPr>
          <a:lstStyle/>
          <a:p>
            <a:pPr marL="0" indent="0">
              <a:buNone/>
            </a:pPr>
            <a:r>
              <a:rPr lang="nl-NL" sz="1700" b="1"/>
              <a:t>C Redenen voor het opzeggen van een lidmaatschap</a:t>
            </a:r>
            <a:endParaRPr lang="nl-NL" sz="1700"/>
          </a:p>
          <a:p>
            <a:r>
              <a:rPr lang="nl-NL" sz="1700"/>
              <a:t>Er zijn verschillende redenen om een lidmaatschap bij een sportvereniging of fitnesscentrum op te zeggen. Maar hoe vaak heeft het opzeggen van een lidmaatschap te maken met kosten? En, leidt dat vervolgens tot verminderde sportdeelname?</a:t>
            </a:r>
          </a:p>
          <a:p>
            <a:r>
              <a:rPr lang="nl-NL" sz="1700" b="1"/>
              <a:t>Elk jaar zegt 12% van de huishoudens een lidmaatschap van een sportvereniging op</a:t>
            </a:r>
            <a:r>
              <a:rPr lang="nl-NL" sz="1700"/>
              <a:t>. Daarnaast wordt 9% van de lidmaatschappen van fitnesscentra opgezegd. In ongeveer 20% van deze gevallen zijn de kosten de belangrijkste reden om op te zeggen. Heel </a:t>
            </a:r>
            <a:r>
              <a:rPr lang="nl-NL" sz="1700" b="1"/>
              <a:t>vaak zijn er dus andere redenen om op zeggen</a:t>
            </a:r>
            <a:r>
              <a:rPr lang="nl-NL" sz="1700"/>
              <a:t>, zoals het niet meer leuk vinden van de sport of de frequentie waarin er gebruik wordt gemaakt van het lidmaatschap. Na het opzeggen van een lidmaatschap bij een sportvereniging, gaan mensen in drie van de tien gevallen weer een nieuw lidmaatschap aan. </a:t>
            </a:r>
          </a:p>
          <a:p>
            <a:r>
              <a:rPr lang="nl-NL" sz="1700"/>
              <a:t>Helaas heeft het opzeggen van een lidmaatschap in veel gevallen minder sporten tot gevolg </a:t>
            </a:r>
            <a:r>
              <a:rPr lang="nl-NL" sz="1700" b="1"/>
              <a:t>(50%).</a:t>
            </a:r>
          </a:p>
          <a:p>
            <a:pPr marL="0" indent="0">
              <a:buNone/>
            </a:pPr>
            <a:endParaRPr lang="nl-NL" sz="1700"/>
          </a:p>
        </p:txBody>
      </p:sp>
    </p:spTree>
    <p:extLst>
      <p:ext uri="{BB962C8B-B14F-4D97-AF65-F5344CB8AC3E}">
        <p14:creationId xmlns:p14="http://schemas.microsoft.com/office/powerpoint/2010/main" val="3777556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p:cNvSpPr>
            <a:spLocks noGrp="1"/>
          </p:cNvSpPr>
          <p:nvPr>
            <p:ph type="title"/>
          </p:nvPr>
        </p:nvSpPr>
        <p:spPr>
          <a:xfrm>
            <a:off x="965199" y="851517"/>
            <a:ext cx="5130795" cy="1461778"/>
          </a:xfrm>
        </p:spPr>
        <p:txBody>
          <a:bodyPr>
            <a:normAutofit/>
          </a:bodyPr>
          <a:lstStyle/>
          <a:p>
            <a:r>
              <a:rPr lang="nl-NL" sz="3400"/>
              <a:t>Vernieuwingen in de sport</a:t>
            </a:r>
            <a:br>
              <a:rPr lang="nl-NL" sz="3400"/>
            </a:br>
            <a:endParaRPr lang="nl-NL" sz="3400"/>
          </a:p>
        </p:txBody>
      </p:sp>
      <p:sp>
        <p:nvSpPr>
          <p:cNvPr id="3" name="Tijdelijke aanduiding voor inhoud 2"/>
          <p:cNvSpPr>
            <a:spLocks noGrp="1"/>
          </p:cNvSpPr>
          <p:nvPr>
            <p:ph idx="1"/>
          </p:nvPr>
        </p:nvSpPr>
        <p:spPr>
          <a:xfrm>
            <a:off x="965200" y="2470248"/>
            <a:ext cx="4048344" cy="3536236"/>
          </a:xfrm>
        </p:spPr>
        <p:txBody>
          <a:bodyPr>
            <a:normAutofit/>
          </a:bodyPr>
          <a:lstStyle/>
          <a:p>
            <a:r>
              <a:rPr lang="nl-NL" sz="1900" b="1"/>
              <a:t>Technologische ontwikkelingen</a:t>
            </a:r>
            <a:r>
              <a:rPr lang="nl-NL" sz="1900"/>
              <a:t> kunnen Nederlandse topsporters helpen om hun prestaties te verbeteren. Maar ze kunnen ook sporten en bewegen voor de gewone Nederlander makkelijker en plezieriger maken. </a:t>
            </a:r>
          </a:p>
          <a:p>
            <a:r>
              <a:rPr lang="nl-NL" sz="1900"/>
              <a:t>Bijvoorbeeld door </a:t>
            </a:r>
            <a:r>
              <a:rPr lang="nl-NL" sz="1900" b="1"/>
              <a:t>nieuwe materialen, spelvormen</a:t>
            </a:r>
            <a:r>
              <a:rPr lang="nl-NL" sz="1900"/>
              <a:t> en </a:t>
            </a:r>
            <a:r>
              <a:rPr lang="nl-NL" sz="1900" b="1"/>
              <a:t>aangepaste</a:t>
            </a:r>
            <a:r>
              <a:rPr lang="nl-NL" sz="1900"/>
              <a:t> </a:t>
            </a:r>
            <a:r>
              <a:rPr lang="nl-NL" sz="1900" b="1"/>
              <a:t>sportgebouwen</a:t>
            </a:r>
            <a:r>
              <a:rPr lang="nl-NL" sz="1900"/>
              <a:t>. Of een</a:t>
            </a:r>
            <a:r>
              <a:rPr lang="nl-NL" sz="1900" b="1"/>
              <a:t> app </a:t>
            </a:r>
            <a:r>
              <a:rPr lang="nl-NL" sz="1900"/>
              <a:t>op een smartphone die bijhoudt hoeveel iemand per dag beweegt.</a:t>
            </a:r>
          </a:p>
          <a:p>
            <a:pPr marL="0" indent="0">
              <a:buNone/>
            </a:pPr>
            <a:endParaRPr lang="nl-NL" sz="1900"/>
          </a:p>
        </p:txBody>
      </p:sp>
    </p:spTree>
    <p:extLst>
      <p:ext uri="{BB962C8B-B14F-4D97-AF65-F5344CB8AC3E}">
        <p14:creationId xmlns:p14="http://schemas.microsoft.com/office/powerpoint/2010/main" val="4146077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094095" y="851517"/>
            <a:ext cx="5238466" cy="2991416"/>
          </a:xfrm>
        </p:spPr>
        <p:txBody>
          <a:bodyPr vert="horz" lIns="91440" tIns="45720" rIns="91440" bIns="45720" rtlCol="0" anchor="b">
            <a:normAutofit/>
          </a:bodyPr>
          <a:lstStyle/>
          <a:p>
            <a:r>
              <a:rPr lang="en-US" sz="6000" kern="1200">
                <a:solidFill>
                  <a:schemeClr val="tx1"/>
                </a:solidFill>
                <a:latin typeface="+mj-lt"/>
                <a:ea typeface="+mj-ea"/>
                <a:cs typeface="+mj-cs"/>
              </a:rPr>
              <a:t>Waar je woont bepaald je gezondheid</a:t>
            </a:r>
          </a:p>
        </p:txBody>
      </p:sp>
      <p:sp>
        <p:nvSpPr>
          <p:cNvPr id="3" name="Tijdelijke aanduiding voor inhoud 2"/>
          <p:cNvSpPr>
            <a:spLocks noGrp="1"/>
          </p:cNvSpPr>
          <p:nvPr>
            <p:ph idx="1"/>
          </p:nvPr>
        </p:nvSpPr>
        <p:spPr>
          <a:xfrm>
            <a:off x="1094096" y="3842932"/>
            <a:ext cx="4167115" cy="2163551"/>
          </a:xfrm>
        </p:spPr>
        <p:txBody>
          <a:bodyPr vert="horz" lIns="91440" tIns="45720" rIns="91440" bIns="45720" rtlCol="0" anchor="t">
            <a:normAutofit/>
          </a:bodyPr>
          <a:lstStyle/>
          <a:p>
            <a:pPr marL="0" indent="0">
              <a:buNone/>
            </a:pPr>
            <a:r>
              <a:rPr lang="en-US" sz="2400" kern="1200">
                <a:solidFill>
                  <a:schemeClr val="tx1"/>
                </a:solidFill>
                <a:latin typeface="+mn-lt"/>
                <a:ea typeface="+mn-ea"/>
                <a:cs typeface="+mn-cs"/>
                <a:hlinkClick r:id="rId2"/>
              </a:rPr>
              <a:t>Link filmpje</a:t>
            </a:r>
            <a:endParaRPr lang="en-US" sz="2400" kern="1200">
              <a:solidFill>
                <a:schemeClr val="tx1"/>
              </a:solidFill>
              <a:latin typeface="+mn-lt"/>
              <a:ea typeface="+mn-ea"/>
              <a:cs typeface="+mn-cs"/>
            </a:endParaRPr>
          </a:p>
        </p:txBody>
      </p:sp>
      <p:sp>
        <p:nvSpPr>
          <p:cNvPr id="14" name="Freeform: Shape 13">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a:extLst>
              <a:ext uri="{FF2B5EF4-FFF2-40B4-BE49-F238E27FC236}">
                <a16:creationId xmlns:a16="http://schemas.microsoft.com/office/drawing/2014/main" id="{EA1293FD-F7F1-473C-B5D3-D1A9CC1AB3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1503" y="2129307"/>
            <a:ext cx="3217333" cy="3217333"/>
          </a:xfrm>
          <a:prstGeom prst="rect">
            <a:avLst/>
          </a:prstGeom>
        </p:spPr>
      </p:pic>
      <p:pic>
        <p:nvPicPr>
          <p:cNvPr id="5" name="Afbeelding 4"/>
          <p:cNvPicPr>
            <a:picLocks noChangeAspect="1"/>
          </p:cNvPicPr>
          <p:nvPr/>
        </p:nvPicPr>
        <p:blipFill>
          <a:blip r:embed="rId5"/>
          <a:stretch>
            <a:fillRect/>
          </a:stretch>
        </p:blipFill>
        <p:spPr>
          <a:xfrm>
            <a:off x="0" y="6165669"/>
            <a:ext cx="2169840" cy="692331"/>
          </a:xfrm>
          <a:prstGeom prst="rect">
            <a:avLst/>
          </a:prstGeom>
        </p:spPr>
      </p:pic>
    </p:spTree>
    <p:extLst>
      <p:ext uri="{BB962C8B-B14F-4D97-AF65-F5344CB8AC3E}">
        <p14:creationId xmlns:p14="http://schemas.microsoft.com/office/powerpoint/2010/main" val="1763479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125" y="3726"/>
            <a:ext cx="5614875" cy="6858000"/>
          </a:xfrm>
          <a:prstGeom prst="rect">
            <a:avLst/>
          </a:prstGeom>
          <a:gradFill>
            <a:gsLst>
              <a:gs pos="0">
                <a:schemeClr val="accent4"/>
              </a:gs>
              <a:gs pos="25000">
                <a:schemeClr val="accent4"/>
              </a:gs>
              <a:gs pos="94000">
                <a:schemeClr val="accent2"/>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Tijdelijke aanduiding voor inhoud 2"/>
          <p:cNvSpPr>
            <a:spLocks noGrp="1"/>
          </p:cNvSpPr>
          <p:nvPr>
            <p:ph idx="1"/>
          </p:nvPr>
        </p:nvSpPr>
        <p:spPr>
          <a:xfrm>
            <a:off x="797809" y="2421682"/>
            <a:ext cx="4977578" cy="3639289"/>
          </a:xfrm>
        </p:spPr>
        <p:txBody>
          <a:bodyPr anchor="ctr">
            <a:normAutofit/>
          </a:bodyPr>
          <a:lstStyle/>
          <a:p>
            <a:pPr marL="0" lvl="0" indent="0">
              <a:buNone/>
            </a:pPr>
            <a:r>
              <a:rPr lang="nl-NL" sz="1300" dirty="0">
                <a:solidFill>
                  <a:srgbClr val="000000"/>
                </a:solidFill>
              </a:rPr>
              <a:t>Het ontstaan van vernieuwing bij APPLE</a:t>
            </a:r>
          </a:p>
          <a:p>
            <a:pPr marL="0" lvl="0" indent="0">
              <a:buNone/>
            </a:pPr>
            <a:endParaRPr lang="nl-NL" sz="1300" dirty="0">
              <a:solidFill>
                <a:srgbClr val="000000"/>
              </a:solidFill>
            </a:endParaRPr>
          </a:p>
          <a:p>
            <a:pPr marL="0" lvl="0" indent="0">
              <a:buNone/>
            </a:pPr>
            <a:r>
              <a:rPr lang="nl-NL" sz="1300" dirty="0">
                <a:solidFill>
                  <a:srgbClr val="000000"/>
                </a:solidFill>
              </a:rPr>
              <a:t>Apple-gebruikers schrijven regelmatig brieven aan </a:t>
            </a:r>
            <a:r>
              <a:rPr lang="nl-NL" sz="1300" dirty="0" err="1">
                <a:solidFill>
                  <a:srgbClr val="000000"/>
                </a:solidFill>
              </a:rPr>
              <a:t>ceo</a:t>
            </a:r>
            <a:r>
              <a:rPr lang="nl-NL" sz="1300" dirty="0">
                <a:solidFill>
                  <a:srgbClr val="000000"/>
                </a:solidFill>
              </a:rPr>
              <a:t> Tim Cook. Dit heeft grote invloed gehad op de ontwikkeling van de </a:t>
            </a:r>
            <a:r>
              <a:rPr lang="nl-NL" sz="1300" b="1" dirty="0">
                <a:solidFill>
                  <a:srgbClr val="000000"/>
                </a:solidFill>
              </a:rPr>
              <a:t>Apple Watch. </a:t>
            </a:r>
            <a:r>
              <a:rPr lang="nl-NL" sz="1300" dirty="0">
                <a:solidFill>
                  <a:srgbClr val="000000"/>
                </a:solidFill>
              </a:rPr>
              <a:t> Brieven worden rondgestuurd om collega’s te motiveren. </a:t>
            </a:r>
          </a:p>
          <a:p>
            <a:pPr marL="0" indent="0">
              <a:buNone/>
            </a:pPr>
            <a:r>
              <a:rPr lang="nl-NL" sz="1300" dirty="0">
                <a:solidFill>
                  <a:srgbClr val="000000"/>
                </a:solidFill>
              </a:rPr>
              <a:t>Feedback van de consumenten hebben veel invloed op de volgende ontwerpen van </a:t>
            </a:r>
            <a:r>
              <a:rPr lang="nl-NL" sz="1300" dirty="0" err="1">
                <a:solidFill>
                  <a:srgbClr val="000000"/>
                </a:solidFill>
              </a:rPr>
              <a:t>bijv</a:t>
            </a:r>
            <a:r>
              <a:rPr lang="nl-NL" sz="1300" dirty="0">
                <a:solidFill>
                  <a:srgbClr val="000000"/>
                </a:solidFill>
              </a:rPr>
              <a:t> de Apple Watch. Ze schreven dat het horloge hen had gewezen op een gezondheidsprobleem waarvan ze het bestaan niet eens afwisten.</a:t>
            </a:r>
          </a:p>
          <a:p>
            <a:pPr marL="0" indent="0">
              <a:buNone/>
            </a:pPr>
            <a:r>
              <a:rPr lang="nl-NL" sz="1300" dirty="0">
                <a:solidFill>
                  <a:srgbClr val="000000"/>
                </a:solidFill>
              </a:rPr>
              <a:t>Die grote hoeveelheid aan brieven was voor Apple het keerpunt om </a:t>
            </a:r>
            <a:r>
              <a:rPr lang="nl-NL" sz="1300" b="1" dirty="0">
                <a:solidFill>
                  <a:srgbClr val="000000"/>
                </a:solidFill>
              </a:rPr>
              <a:t>de volgende modellen</a:t>
            </a:r>
            <a:r>
              <a:rPr lang="nl-NL" sz="1300" dirty="0">
                <a:solidFill>
                  <a:srgbClr val="000000"/>
                </a:solidFill>
              </a:rPr>
              <a:t> van de Watch </a:t>
            </a:r>
            <a:r>
              <a:rPr lang="nl-NL" sz="1300" b="1" dirty="0">
                <a:solidFill>
                  <a:srgbClr val="000000"/>
                </a:solidFill>
              </a:rPr>
              <a:t>meer op gezondheid te richten</a:t>
            </a:r>
            <a:r>
              <a:rPr lang="nl-NL" sz="1300" dirty="0">
                <a:solidFill>
                  <a:srgbClr val="000000"/>
                </a:solidFill>
              </a:rPr>
              <a:t>. Bij de eerste modellen dachten veel mensen wat moet ik met een TE kleine </a:t>
            </a:r>
            <a:r>
              <a:rPr lang="nl-NL" sz="1300" dirty="0" err="1">
                <a:solidFill>
                  <a:srgbClr val="000000"/>
                </a:solidFill>
              </a:rPr>
              <a:t>Iphone</a:t>
            </a:r>
            <a:r>
              <a:rPr lang="nl-NL" sz="1300" dirty="0">
                <a:solidFill>
                  <a:srgbClr val="000000"/>
                </a:solidFill>
              </a:rPr>
              <a:t> om mijn pols..</a:t>
            </a:r>
          </a:p>
          <a:p>
            <a:pPr marL="0" indent="0">
              <a:buNone/>
            </a:pPr>
            <a:r>
              <a:rPr lang="nl-NL" sz="1300" dirty="0">
                <a:solidFill>
                  <a:srgbClr val="000000"/>
                </a:solidFill>
              </a:rPr>
              <a:t>Later werd pas duidelijk dat het vooral </a:t>
            </a:r>
            <a:r>
              <a:rPr lang="nl-NL" sz="1300" b="1" dirty="0">
                <a:solidFill>
                  <a:srgbClr val="000000"/>
                </a:solidFill>
              </a:rPr>
              <a:t>de gezondheidsfuncties</a:t>
            </a:r>
            <a:r>
              <a:rPr lang="nl-NL" sz="1300" dirty="0">
                <a:solidFill>
                  <a:srgbClr val="000000"/>
                </a:solidFill>
              </a:rPr>
              <a:t> waren die de Watch zo goed en </a:t>
            </a:r>
            <a:r>
              <a:rPr lang="nl-NL" sz="1300" b="1" dirty="0">
                <a:solidFill>
                  <a:srgbClr val="000000"/>
                </a:solidFill>
              </a:rPr>
              <a:t>populair maakten</a:t>
            </a:r>
            <a:r>
              <a:rPr lang="nl-NL" sz="1300" dirty="0">
                <a:solidFill>
                  <a:srgbClr val="000000"/>
                </a:solidFill>
              </a:rPr>
              <a:t>. Inmiddels is gezondheid het belangrijkste thema van het horloge. .</a:t>
            </a:r>
          </a:p>
        </p:txBody>
      </p:sp>
      <p:sp>
        <p:nvSpPr>
          <p:cNvPr id="19"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4"/>
                </a:gs>
                <a:gs pos="23000">
                  <a:schemeClr val="accent4"/>
                </a:gs>
                <a:gs pos="83000">
                  <a:schemeClr val="accent2"/>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Afbeelding 9" descr="Tim Cook brieven"/>
          <p:cNvPicPr/>
          <p:nvPr/>
        </p:nvPicPr>
        <p:blipFill>
          <a:blip r:embed="rId3" cstate="print">
            <a:extLst>
              <a:ext uri="{28A0092B-C50C-407E-A947-70E740481C1C}">
                <a14:useLocalDpi xmlns:a14="http://schemas.microsoft.com/office/drawing/2010/main" val="0"/>
              </a:ext>
            </a:extLst>
          </a:blip>
          <a:stretch>
            <a:fillRect/>
          </a:stretch>
        </p:blipFill>
        <p:spPr bwMode="auto">
          <a:xfrm>
            <a:off x="8100821" y="2258158"/>
            <a:ext cx="3661831" cy="2361882"/>
          </a:xfrm>
          <a:prstGeom prst="rect">
            <a:avLst/>
          </a:prstGeom>
          <a:noFill/>
        </p:spPr>
      </p:pic>
    </p:spTree>
    <p:extLst>
      <p:ext uri="{BB962C8B-B14F-4D97-AF65-F5344CB8AC3E}">
        <p14:creationId xmlns:p14="http://schemas.microsoft.com/office/powerpoint/2010/main" val="2349712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85800" y="555171"/>
            <a:ext cx="9780814" cy="3494315"/>
          </a:xfrm>
        </p:spPr>
        <p:txBody>
          <a:bodyPr>
            <a:normAutofit fontScale="85000" lnSpcReduction="10000"/>
          </a:bodyPr>
          <a:lstStyle/>
          <a:p>
            <a:pPr marL="0" indent="0">
              <a:buNone/>
            </a:pPr>
            <a:r>
              <a:rPr lang="nl-NL" dirty="0"/>
              <a:t>Later werd pas duidelijk dat het vooral </a:t>
            </a:r>
            <a:r>
              <a:rPr lang="nl-NL" b="1" dirty="0"/>
              <a:t>de gezondheidsfuncties</a:t>
            </a:r>
            <a:r>
              <a:rPr lang="nl-NL" dirty="0"/>
              <a:t> waren die de Watch zo goed en </a:t>
            </a:r>
            <a:r>
              <a:rPr lang="nl-NL" b="1" dirty="0"/>
              <a:t>populair maakten</a:t>
            </a:r>
            <a:r>
              <a:rPr lang="nl-NL" dirty="0"/>
              <a:t>. Inmiddels is gezondheid het belangrijkste thema van het horloge. </a:t>
            </a:r>
          </a:p>
          <a:p>
            <a:pPr marL="0" indent="0">
              <a:buNone/>
            </a:pPr>
            <a:r>
              <a:rPr lang="nl-NL" dirty="0"/>
              <a:t>Zo kun je vrienden uitdagen om een wedstrijd aan te gaan om in een week zoveel mogelijk te bewegen, bevat de </a:t>
            </a:r>
            <a:r>
              <a:rPr lang="nl-NL" dirty="0" err="1"/>
              <a:t>Workout</a:t>
            </a:r>
            <a:r>
              <a:rPr lang="nl-NL" dirty="0"/>
              <a:t>-app steeds meer verschillende sporten en zijn er digitale medailles te winnen door bepaalde bewegingsdoelen te halen.</a:t>
            </a:r>
          </a:p>
          <a:p>
            <a:pPr marL="0" indent="0">
              <a:buNone/>
            </a:pPr>
            <a:r>
              <a:rPr lang="nl-NL" dirty="0"/>
              <a:t> </a:t>
            </a:r>
          </a:p>
          <a:p>
            <a:pPr marL="0" indent="0">
              <a:buNone/>
            </a:pPr>
            <a:r>
              <a:rPr lang="nl-NL" dirty="0"/>
              <a:t>Dat de Apple Watch uitgroeide tot de populairste smartwatch ter wereld, is dus deels te danken aan de brieven die gebruikers hebben gestuurd.</a:t>
            </a:r>
          </a:p>
          <a:p>
            <a:endParaRPr lang="nl-NL" dirty="0"/>
          </a:p>
        </p:txBody>
      </p:sp>
      <p:pic>
        <p:nvPicPr>
          <p:cNvPr id="4" name="Afbeelding 3" descr="Tim Cook briev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5300" y="4049486"/>
            <a:ext cx="3624581" cy="2242411"/>
          </a:xfrm>
          <a:prstGeom prst="rect">
            <a:avLst/>
          </a:prstGeom>
          <a:noFill/>
          <a:ln>
            <a:noFill/>
          </a:ln>
        </p:spPr>
      </p:pic>
    </p:spTree>
    <p:extLst>
      <p:ext uri="{BB962C8B-B14F-4D97-AF65-F5344CB8AC3E}">
        <p14:creationId xmlns:p14="http://schemas.microsoft.com/office/powerpoint/2010/main" val="2605755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0616" y="0"/>
            <a:ext cx="9252856" cy="718457"/>
          </a:xfrm>
        </p:spPr>
        <p:txBody>
          <a:bodyPr>
            <a:normAutofit/>
          </a:bodyPr>
          <a:lstStyle/>
          <a:p>
            <a:r>
              <a:rPr lang="nl-NL" dirty="0"/>
              <a:t>Vernieuwing Sportcomplexen</a:t>
            </a:r>
          </a:p>
        </p:txBody>
      </p:sp>
      <p:sp>
        <p:nvSpPr>
          <p:cNvPr id="3" name="Tijdelijke aanduiding voor inhoud 2"/>
          <p:cNvSpPr>
            <a:spLocks noGrp="1"/>
          </p:cNvSpPr>
          <p:nvPr>
            <p:ph idx="1"/>
          </p:nvPr>
        </p:nvSpPr>
        <p:spPr>
          <a:xfrm>
            <a:off x="212271" y="718457"/>
            <a:ext cx="10711543" cy="3918858"/>
          </a:xfrm>
        </p:spPr>
        <p:txBody>
          <a:bodyPr>
            <a:normAutofit fontScale="77500" lnSpcReduction="20000"/>
          </a:bodyPr>
          <a:lstStyle/>
          <a:p>
            <a:pPr lvl="0"/>
            <a:r>
              <a:rPr lang="nl-NL" dirty="0"/>
              <a:t>Voorbeeld </a:t>
            </a:r>
            <a:r>
              <a:rPr lang="nl-NL" b="1" dirty="0"/>
              <a:t>aangepast sportgebouw in Kerkrade</a:t>
            </a:r>
            <a:r>
              <a:rPr lang="nl-NL" dirty="0"/>
              <a:t>: </a:t>
            </a:r>
          </a:p>
          <a:p>
            <a:pPr lvl="0"/>
            <a:r>
              <a:rPr lang="nl-NL" dirty="0"/>
              <a:t>Het 16.000 vierkante meter grote complex biedt ruimte aan onder andere een sporthal, een overdekt zwembad met meerdere baden en een parkeergarage. Het sportgebouw vormt met de andere toekomstige gebouwen het Center Court Kerkrade, waar ruimte is voor zorg, onderwijs en bedrijven op het gebied van sport en gezondheid. </a:t>
            </a:r>
          </a:p>
          <a:p>
            <a:pPr marL="0" indent="0">
              <a:buNone/>
            </a:pPr>
            <a:endParaRPr lang="nl-NL" dirty="0"/>
          </a:p>
          <a:p>
            <a:r>
              <a:rPr lang="nl-NL" dirty="0"/>
              <a:t>Grote delen van de daken van het sportgebouw worden ontworpen als beloopbaar groen, waardoor een bijzonder verblijfsplek om te sporten en recreëren ontstaat. Dit beloopbare dak wordt een plateau met uitzicht over het omliggende heuvellandschap. </a:t>
            </a:r>
          </a:p>
          <a:p>
            <a:pPr marL="0" indent="0">
              <a:buNone/>
            </a:pPr>
            <a:endParaRPr lang="nl-NL" dirty="0"/>
          </a:p>
          <a:p>
            <a:r>
              <a:rPr lang="nl-NL" dirty="0"/>
              <a:t>Het gebouw eindigt heuvelafwaarts met de meest representatieve functies, zoals de horeca en het zwembad. </a:t>
            </a:r>
          </a:p>
          <a:p>
            <a:pPr marL="0" indent="0">
              <a:buNone/>
            </a:pPr>
            <a:endParaRPr lang="nl-NL" dirty="0"/>
          </a:p>
          <a:p>
            <a:pPr marL="0" indent="0">
              <a:buNone/>
            </a:pPr>
            <a:endParaRPr lang="nl-NL" dirty="0"/>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4082143" y="4033158"/>
            <a:ext cx="7119257" cy="2612570"/>
          </a:xfrm>
          <a:prstGeom prst="rect">
            <a:avLst/>
          </a:prstGeom>
          <a:noFill/>
          <a:ln>
            <a:noFill/>
          </a:ln>
        </p:spPr>
      </p:pic>
      <p:sp>
        <p:nvSpPr>
          <p:cNvPr id="5" name="Rechthoek 4"/>
          <p:cNvSpPr/>
          <p:nvPr/>
        </p:nvSpPr>
        <p:spPr>
          <a:xfrm>
            <a:off x="419100" y="5865363"/>
            <a:ext cx="6096000" cy="646331"/>
          </a:xfrm>
          <a:prstGeom prst="rect">
            <a:avLst/>
          </a:prstGeom>
        </p:spPr>
        <p:txBody>
          <a:bodyPr>
            <a:spAutoFit/>
          </a:bodyPr>
          <a:lstStyle/>
          <a:p>
            <a:r>
              <a:rPr lang="nl-NL" dirty="0"/>
              <a:t>Bron: </a:t>
            </a:r>
            <a:r>
              <a:rPr lang="nl-NL" u="sng" dirty="0">
                <a:hlinkClick r:id="rId4"/>
              </a:rPr>
              <a:t>https://architectenweb.nl</a:t>
            </a:r>
            <a:r>
              <a:rPr lang="nl-NL" dirty="0"/>
              <a:t> </a:t>
            </a:r>
          </a:p>
          <a:p>
            <a:r>
              <a:rPr lang="nl-NL" dirty="0"/>
              <a:t>Zoekwoord: sportgebouw</a:t>
            </a:r>
          </a:p>
        </p:txBody>
      </p:sp>
    </p:spTree>
    <p:extLst>
      <p:ext uri="{BB962C8B-B14F-4D97-AF65-F5344CB8AC3E}">
        <p14:creationId xmlns:p14="http://schemas.microsoft.com/office/powerpoint/2010/main" val="2289084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286933" y="1327438"/>
            <a:ext cx="6247722" cy="1461778"/>
          </a:xfrm>
        </p:spPr>
        <p:txBody>
          <a:bodyPr anchor="t">
            <a:normAutofit/>
          </a:bodyPr>
          <a:lstStyle/>
          <a:p>
            <a:br>
              <a:rPr lang="nl-NL" sz="2400"/>
            </a:br>
            <a:r>
              <a:rPr lang="nl-NL" sz="2400"/>
              <a:t> </a:t>
            </a:r>
            <a:r>
              <a:rPr lang="nl-NL" sz="2400" b="1"/>
              <a:t>Fysiologische gezondheid</a:t>
            </a:r>
            <a:br>
              <a:rPr lang="nl-NL" sz="2400"/>
            </a:br>
            <a:br>
              <a:rPr lang="nl-NL" sz="2400"/>
            </a:br>
            <a:endParaRPr lang="nl-NL" sz="2400"/>
          </a:p>
        </p:txBody>
      </p:sp>
      <p:sp>
        <p:nvSpPr>
          <p:cNvPr id="3" name="Tijdelijke aanduiding voor inhoud 2"/>
          <p:cNvSpPr>
            <a:spLocks noGrp="1"/>
          </p:cNvSpPr>
          <p:nvPr>
            <p:ph idx="1"/>
          </p:nvPr>
        </p:nvSpPr>
        <p:spPr>
          <a:xfrm>
            <a:off x="1286934" y="2946169"/>
            <a:ext cx="6247722" cy="3088871"/>
          </a:xfrm>
        </p:spPr>
        <p:txBody>
          <a:bodyPr>
            <a:normAutofit/>
          </a:bodyPr>
          <a:lstStyle/>
          <a:p>
            <a:pPr marL="0" indent="0">
              <a:buNone/>
            </a:pPr>
            <a:r>
              <a:rPr lang="nl-NL" sz="2400" b="1"/>
              <a:t>fysiologische effecten </a:t>
            </a:r>
            <a:r>
              <a:rPr lang="nl-NL" sz="2400"/>
              <a:t>zijn activiteiten die van invloed zijn op organen en systemische functies zonder verwijzing naar een bepaalde ziekte.</a:t>
            </a:r>
            <a:br>
              <a:rPr lang="nl-NL" sz="2400"/>
            </a:br>
            <a:endParaRPr lang="nl-NL" sz="2400"/>
          </a:p>
          <a:p>
            <a:pPr marL="0" indent="0">
              <a:buNone/>
            </a:pPr>
            <a:endParaRPr lang="nl-NL" sz="2400"/>
          </a:p>
          <a:p>
            <a:pPr marL="0" indent="0">
              <a:buNone/>
            </a:pPr>
            <a:endParaRPr lang="nl-NL" sz="2400"/>
          </a:p>
          <a:p>
            <a:pPr marL="0" indent="0">
              <a:buNone/>
            </a:pPr>
            <a:endParaRPr lang="nl-NL" sz="2400"/>
          </a:p>
          <a:p>
            <a:pPr marL="0" indent="0">
              <a:buNone/>
            </a:pPr>
            <a:endParaRPr lang="nl-NL" sz="2400"/>
          </a:p>
          <a:p>
            <a:pPr marL="0" indent="0">
              <a:buNone/>
            </a:pPr>
            <a:endParaRPr lang="nl-NL" sz="2400"/>
          </a:p>
          <a:p>
            <a:pPr marL="0" indent="0">
              <a:buNone/>
            </a:pPr>
            <a:endParaRPr lang="nl-NL" sz="2400"/>
          </a:p>
        </p:txBody>
      </p:sp>
      <p:sp>
        <p:nvSpPr>
          <p:cNvPr id="10" name="Freeform: Shape 9">
            <a:extLst>
              <a:ext uri="{FF2B5EF4-FFF2-40B4-BE49-F238E27FC236}">
                <a16:creationId xmlns:a16="http://schemas.microsoft.com/office/drawing/2014/main" id="{0F06C9D3-00DF-4B71-AE88-29075022F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9545" y="1333265"/>
            <a:ext cx="2926988" cy="2594434"/>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mpd="sng">
            <a:solidFill>
              <a:schemeClr val="tx1"/>
            </a:solid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2" name="Freeform 5">
            <a:extLst>
              <a:ext uri="{FF2B5EF4-FFF2-40B4-BE49-F238E27FC236}">
                <a16:creationId xmlns:a16="http://schemas.microsoft.com/office/drawing/2014/main" id="{4300F7B2-2FBB-4B65-B588-633176602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75032" y="1327438"/>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EFA5A327-531A-495C-BCA7-27F0481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2922" y="1075612"/>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749518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p:cNvSpPr>
            <a:spLocks noGrp="1"/>
          </p:cNvSpPr>
          <p:nvPr>
            <p:ph idx="1"/>
          </p:nvPr>
        </p:nvSpPr>
        <p:spPr>
          <a:xfrm>
            <a:off x="965200" y="2470248"/>
            <a:ext cx="4048344" cy="3536236"/>
          </a:xfrm>
        </p:spPr>
        <p:txBody>
          <a:bodyPr>
            <a:normAutofit/>
          </a:bodyPr>
          <a:lstStyle/>
          <a:p>
            <a:pPr marL="0" lvl="0" indent="0">
              <a:buNone/>
            </a:pPr>
            <a:r>
              <a:rPr lang="nl-NL" sz="1300" b="1"/>
              <a:t>Waarom is inactiviteit, stil zitten, zo schadelijk en hoe eenvoudig kun je hier iets aan doen?</a:t>
            </a:r>
            <a:endParaRPr lang="nl-NL" sz="1300"/>
          </a:p>
          <a:p>
            <a:pPr marL="0" indent="0">
              <a:buNone/>
            </a:pPr>
            <a:r>
              <a:rPr lang="nl-NL" sz="1300">
                <a:hlinkClick r:id="rId2"/>
              </a:rPr>
              <a:t>https://www.youtube.com/watch?v=J-zYt3BezdU#action=share</a:t>
            </a:r>
            <a:endParaRPr lang="nl-NL" sz="1300"/>
          </a:p>
          <a:p>
            <a:pPr marL="0" indent="0">
              <a:buNone/>
            </a:pPr>
            <a:endParaRPr lang="nl-NL" sz="1300"/>
          </a:p>
          <a:p>
            <a:pPr marL="0" indent="0">
              <a:buNone/>
            </a:pPr>
            <a:r>
              <a:rPr lang="nl-NL" sz="1300"/>
              <a:t>Conclusie inactiviteit?</a:t>
            </a:r>
          </a:p>
          <a:p>
            <a:pPr marL="0" indent="0">
              <a:buNone/>
            </a:pPr>
            <a:r>
              <a:rPr lang="nl-NL" sz="1300"/>
              <a:t>Wanneer meer mensen lichamelijk actief worden, kunnen we veel van de meest voorkomende ziekten in onze maatschappij, zoals hart- en vaatziekten, kanker en type 2-diabetes, voorkomen. </a:t>
            </a:r>
          </a:p>
          <a:p>
            <a:pPr marL="0" indent="0">
              <a:buNone/>
            </a:pPr>
            <a:r>
              <a:rPr lang="nl-NL" sz="1300"/>
              <a:t>Zo is één op de vijf nieuwe beroertes te wijten aan inactiviteit. </a:t>
            </a:r>
          </a:p>
          <a:p>
            <a:pPr marL="0" indent="0">
              <a:buNone/>
            </a:pPr>
            <a:r>
              <a:rPr lang="nl-NL" sz="1300"/>
              <a:t>Hetzelfde geldt voor acute hartinfarcten en ongeveer één op de tien gevallen van diabetes. </a:t>
            </a:r>
          </a:p>
          <a:p>
            <a:pPr marL="0" indent="0">
              <a:buNone/>
            </a:pPr>
            <a:endParaRPr lang="nl-NL" sz="1300"/>
          </a:p>
          <a:p>
            <a:pPr marL="0" indent="0">
              <a:buNone/>
            </a:pPr>
            <a:endParaRPr lang="nl-NL" sz="1300"/>
          </a:p>
        </p:txBody>
      </p:sp>
    </p:spTree>
    <p:extLst>
      <p:ext uri="{BB962C8B-B14F-4D97-AF65-F5344CB8AC3E}">
        <p14:creationId xmlns:p14="http://schemas.microsoft.com/office/powerpoint/2010/main" val="36898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286933" y="1327438"/>
            <a:ext cx="6247722" cy="1461778"/>
          </a:xfrm>
        </p:spPr>
        <p:txBody>
          <a:bodyPr anchor="t">
            <a:normAutofit/>
          </a:bodyPr>
          <a:lstStyle/>
          <a:p>
            <a:r>
              <a:rPr lang="nl-NL" dirty="0"/>
              <a:t>Mentaal gezond</a:t>
            </a:r>
          </a:p>
        </p:txBody>
      </p:sp>
      <p:sp>
        <p:nvSpPr>
          <p:cNvPr id="3" name="Tijdelijke aanduiding voor inhoud 2"/>
          <p:cNvSpPr>
            <a:spLocks noGrp="1"/>
          </p:cNvSpPr>
          <p:nvPr>
            <p:ph idx="1"/>
          </p:nvPr>
        </p:nvSpPr>
        <p:spPr>
          <a:xfrm>
            <a:off x="1286934" y="2946169"/>
            <a:ext cx="6247722" cy="3088871"/>
          </a:xfrm>
        </p:spPr>
        <p:txBody>
          <a:bodyPr>
            <a:normAutofit/>
          </a:bodyPr>
          <a:lstStyle/>
          <a:p>
            <a:pPr marL="0" indent="0">
              <a:buNone/>
            </a:pPr>
            <a:r>
              <a:rPr lang="nl-NL" sz="1700"/>
              <a:t>De Romeinen spraken al van ‘een gezonde geest in een gezond lichaam’. Want bewegen is niet alleen belangrijk voor de lichamelijke, maar ook voor de geestelijke gezondheid. Aangetoond is dat sporters anderhalf keer minder kans lopen op een psychische stoornis vergeleken met niet-sporters. Zij hebben vooral minder kans op stemmings- en angststoornissen. </a:t>
            </a:r>
          </a:p>
          <a:p>
            <a:pPr marL="0" indent="0">
              <a:buNone/>
            </a:pPr>
            <a:r>
              <a:rPr lang="nl-NL" sz="1700"/>
              <a:t>Bovendien blijkt dat sporters vaker van hun psychische stoornis herstellen dan niet-sporters. Bij angststoornissen stijgt de herstelkans het meest: sporters herstellen hiervan 1,7 keer vaker. Ook andere onderzoeken laten zien dat </a:t>
            </a:r>
            <a:r>
              <a:rPr lang="nl-NL" sz="1700" b="1"/>
              <a:t>bewegen angst en depressie kan voorkomen</a:t>
            </a:r>
            <a:r>
              <a:rPr lang="nl-NL" sz="1700"/>
              <a:t>. Wanneer iemand al mentale klachten heeft verminderen deze door te bewegen.</a:t>
            </a:r>
          </a:p>
        </p:txBody>
      </p:sp>
      <p:sp>
        <p:nvSpPr>
          <p:cNvPr id="10" name="Freeform: Shape 9">
            <a:extLst>
              <a:ext uri="{FF2B5EF4-FFF2-40B4-BE49-F238E27FC236}">
                <a16:creationId xmlns:a16="http://schemas.microsoft.com/office/drawing/2014/main" id="{0F06C9D3-00DF-4B71-AE88-29075022F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9545" y="1333265"/>
            <a:ext cx="2926988" cy="2594434"/>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mpd="sng">
            <a:solidFill>
              <a:schemeClr val="tx1"/>
            </a:solid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2" name="Freeform 5">
            <a:extLst>
              <a:ext uri="{FF2B5EF4-FFF2-40B4-BE49-F238E27FC236}">
                <a16:creationId xmlns:a16="http://schemas.microsoft.com/office/drawing/2014/main" id="{4300F7B2-2FBB-4B65-B588-633176602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75032" y="1327438"/>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EFA5A327-531A-495C-BCA7-27F0481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2922" y="1075612"/>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467144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9402056-F896-484A-B068-F984522B8FE8}"/>
              </a:ext>
            </a:extLst>
          </p:cNvPr>
          <p:cNvSpPr>
            <a:spLocks noGrp="1"/>
          </p:cNvSpPr>
          <p:nvPr>
            <p:ph type="title"/>
          </p:nvPr>
        </p:nvSpPr>
        <p:spPr>
          <a:xfrm>
            <a:off x="970908" y="1220919"/>
            <a:ext cx="5425781" cy="2387600"/>
          </a:xfrm>
        </p:spPr>
        <p:txBody>
          <a:bodyPr vert="horz" lIns="91440" tIns="45720" rIns="91440" bIns="45720" rtlCol="0" anchor="b">
            <a:normAutofit/>
          </a:bodyPr>
          <a:lstStyle/>
          <a:p>
            <a:r>
              <a:rPr lang="en-US" sz="5100" kern="1200">
                <a:solidFill>
                  <a:schemeClr val="tx1"/>
                </a:solidFill>
                <a:latin typeface="+mj-lt"/>
                <a:ea typeface="+mj-ea"/>
                <a:cs typeface="+mj-cs"/>
              </a:rPr>
              <a:t>Probleemstelling op een andere wijze aanpakken</a:t>
            </a:r>
          </a:p>
        </p:txBody>
      </p:sp>
      <p:sp>
        <p:nvSpPr>
          <p:cNvPr id="3" name="Tijdelijke aanduiding voor inhoud 2">
            <a:extLst>
              <a:ext uri="{FF2B5EF4-FFF2-40B4-BE49-F238E27FC236}">
                <a16:creationId xmlns:a16="http://schemas.microsoft.com/office/drawing/2014/main" id="{57B53F89-0A22-CF43-A44F-2826A0687E85}"/>
              </a:ext>
            </a:extLst>
          </p:cNvPr>
          <p:cNvSpPr>
            <a:spLocks noGrp="1"/>
          </p:cNvSpPr>
          <p:nvPr>
            <p:ph idx="1"/>
          </p:nvPr>
        </p:nvSpPr>
        <p:spPr>
          <a:xfrm>
            <a:off x="970908" y="3700594"/>
            <a:ext cx="5425781" cy="1655762"/>
          </a:xfrm>
        </p:spPr>
        <p:txBody>
          <a:bodyPr vert="horz" lIns="91440" tIns="45720" rIns="91440" bIns="45720" rtlCol="0">
            <a:normAutofit/>
          </a:bodyPr>
          <a:lstStyle/>
          <a:p>
            <a:pPr marL="0" indent="0">
              <a:buNone/>
            </a:pPr>
            <a:r>
              <a:rPr lang="en-US" sz="2400" kern="1200" dirty="0">
                <a:solidFill>
                  <a:schemeClr val="tx1"/>
                </a:solidFill>
                <a:latin typeface="+mn-lt"/>
                <a:ea typeface="+mn-ea"/>
                <a:cs typeface="+mn-cs"/>
              </a:rPr>
              <a:t>Hoe </a:t>
            </a:r>
            <a:r>
              <a:rPr lang="en-US" sz="2400" dirty="0" err="1"/>
              <a:t>worden</a:t>
            </a:r>
            <a:r>
              <a:rPr lang="en-US" sz="2400" dirty="0"/>
              <a:t> we </a:t>
            </a:r>
            <a:r>
              <a:rPr lang="en-US" sz="2400" dirty="0" err="1"/>
              <a:t>gelukkig</a:t>
            </a:r>
            <a:r>
              <a:rPr lang="en-US" sz="2400" dirty="0"/>
              <a:t> oud</a:t>
            </a:r>
            <a:r>
              <a:rPr lang="en-US" sz="2400" kern="1200" dirty="0">
                <a:solidFill>
                  <a:schemeClr val="tx1"/>
                </a:solidFill>
                <a:latin typeface="+mn-lt"/>
                <a:ea typeface="+mn-ea"/>
                <a:cs typeface="+mn-cs"/>
              </a:rPr>
              <a:t>?</a:t>
            </a:r>
          </a:p>
        </p:txBody>
      </p:sp>
      <p:sp>
        <p:nvSpPr>
          <p:cNvPr id="10"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110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EC435-62A1-3847-A151-D336E770EFF2}"/>
              </a:ext>
            </a:extLst>
          </p:cNvPr>
          <p:cNvSpPr>
            <a:spLocks noGrp="1"/>
          </p:cNvSpPr>
          <p:nvPr>
            <p:ph type="title"/>
          </p:nvPr>
        </p:nvSpPr>
        <p:spPr/>
        <p:txBody>
          <a:bodyPr/>
          <a:lstStyle/>
          <a:p>
            <a:r>
              <a:rPr lang="nl-NL" dirty="0"/>
              <a:t>Vanuit het model positieve gezondheid</a:t>
            </a:r>
          </a:p>
        </p:txBody>
      </p:sp>
      <p:pic>
        <p:nvPicPr>
          <p:cNvPr id="5" name="Tijdelijke aanduiding voor inhoud 4" descr="Afbeelding met tekst, kaart&#10;&#10;Automatisch gegenereerde beschrijving">
            <a:extLst>
              <a:ext uri="{FF2B5EF4-FFF2-40B4-BE49-F238E27FC236}">
                <a16:creationId xmlns:a16="http://schemas.microsoft.com/office/drawing/2014/main" id="{27F80ACC-0B04-6844-AB38-89FBE700C0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5228" y="1825625"/>
            <a:ext cx="6461544" cy="4351338"/>
          </a:xfrm>
        </p:spPr>
      </p:pic>
    </p:spTree>
    <p:extLst>
      <p:ext uri="{BB962C8B-B14F-4D97-AF65-F5344CB8AC3E}">
        <p14:creationId xmlns:p14="http://schemas.microsoft.com/office/powerpoint/2010/main" val="3647623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0E0FD0-E01A-42AA-BEE3-496A4610A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FAF2C4E-3BD6-41FD-8260-0E6D29480E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20" name="Freeform 5">
              <a:extLst>
                <a:ext uri="{FF2B5EF4-FFF2-40B4-BE49-F238E27FC236}">
                  <a16:creationId xmlns:a16="http://schemas.microsoft.com/office/drawing/2014/main" id="{1DB343BC-19E1-48C4-97C1-33E11352C9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6">
              <a:extLst>
                <a:ext uri="{FF2B5EF4-FFF2-40B4-BE49-F238E27FC236}">
                  <a16:creationId xmlns:a16="http://schemas.microsoft.com/office/drawing/2014/main" id="{C2002746-CABE-40D4-BA5F-FBB726EB00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7">
              <a:extLst>
                <a:ext uri="{FF2B5EF4-FFF2-40B4-BE49-F238E27FC236}">
                  <a16:creationId xmlns:a16="http://schemas.microsoft.com/office/drawing/2014/main" id="{1127C144-F766-4A0A-9BA0-B4D0FCF45A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8">
              <a:extLst>
                <a:ext uri="{FF2B5EF4-FFF2-40B4-BE49-F238E27FC236}">
                  <a16:creationId xmlns:a16="http://schemas.microsoft.com/office/drawing/2014/main" id="{8AD62591-BFA9-4EBB-81DA-80B061033A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9">
              <a:extLst>
                <a:ext uri="{FF2B5EF4-FFF2-40B4-BE49-F238E27FC236}">
                  <a16:creationId xmlns:a16="http://schemas.microsoft.com/office/drawing/2014/main" id="{1EB2F2E8-904D-4199-B640-D416948A3B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0">
              <a:extLst>
                <a:ext uri="{FF2B5EF4-FFF2-40B4-BE49-F238E27FC236}">
                  <a16:creationId xmlns:a16="http://schemas.microsoft.com/office/drawing/2014/main" id="{0FCD4787-A6AB-4C74-A8A6-63B217CDFC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
              <a:extLst>
                <a:ext uri="{FF2B5EF4-FFF2-40B4-BE49-F238E27FC236}">
                  <a16:creationId xmlns:a16="http://schemas.microsoft.com/office/drawing/2014/main" id="{111BC28C-C2AE-481B-86AF-88452147B2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2">
              <a:extLst>
                <a:ext uri="{FF2B5EF4-FFF2-40B4-BE49-F238E27FC236}">
                  <a16:creationId xmlns:a16="http://schemas.microsoft.com/office/drawing/2014/main" id="{52635308-4B6E-44E7-AA4F-E8543C0724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3">
              <a:extLst>
                <a:ext uri="{FF2B5EF4-FFF2-40B4-BE49-F238E27FC236}">
                  <a16:creationId xmlns:a16="http://schemas.microsoft.com/office/drawing/2014/main" id="{6E0C6D57-9617-477F-B5A8-ED315CD2AA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4">
              <a:extLst>
                <a:ext uri="{FF2B5EF4-FFF2-40B4-BE49-F238E27FC236}">
                  <a16:creationId xmlns:a16="http://schemas.microsoft.com/office/drawing/2014/main" id="{7C7F4F31-E043-4559-9CF7-6CEEE3D127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5">
              <a:extLst>
                <a:ext uri="{FF2B5EF4-FFF2-40B4-BE49-F238E27FC236}">
                  <a16:creationId xmlns:a16="http://schemas.microsoft.com/office/drawing/2014/main" id="{AFD273C2-8674-4741-BBE1-92920B4C7A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6">
              <a:extLst>
                <a:ext uri="{FF2B5EF4-FFF2-40B4-BE49-F238E27FC236}">
                  <a16:creationId xmlns:a16="http://schemas.microsoft.com/office/drawing/2014/main" id="{6B32B95E-E1A9-4100-8A3C-674EA45B1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7">
              <a:extLst>
                <a:ext uri="{FF2B5EF4-FFF2-40B4-BE49-F238E27FC236}">
                  <a16:creationId xmlns:a16="http://schemas.microsoft.com/office/drawing/2014/main" id="{EF70156E-E70C-4E32-9FD7-ABC13FFC6A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8">
              <a:extLst>
                <a:ext uri="{FF2B5EF4-FFF2-40B4-BE49-F238E27FC236}">
                  <a16:creationId xmlns:a16="http://schemas.microsoft.com/office/drawing/2014/main" id="{AE9E8F70-D7CD-4FCB-88E6-D115F6CFF5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9">
              <a:extLst>
                <a:ext uri="{FF2B5EF4-FFF2-40B4-BE49-F238E27FC236}">
                  <a16:creationId xmlns:a16="http://schemas.microsoft.com/office/drawing/2014/main" id="{B0623E0F-81A1-4C69-8580-F0563F850E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20">
              <a:extLst>
                <a:ext uri="{FF2B5EF4-FFF2-40B4-BE49-F238E27FC236}">
                  <a16:creationId xmlns:a16="http://schemas.microsoft.com/office/drawing/2014/main" id="{F34D4B52-2495-40D0-873E-BB78FDC9BF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21">
              <a:extLst>
                <a:ext uri="{FF2B5EF4-FFF2-40B4-BE49-F238E27FC236}">
                  <a16:creationId xmlns:a16="http://schemas.microsoft.com/office/drawing/2014/main" id="{0A390F6B-C8FE-4CDB-951A-C2981613B3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2">
              <a:extLst>
                <a:ext uri="{FF2B5EF4-FFF2-40B4-BE49-F238E27FC236}">
                  <a16:creationId xmlns:a16="http://schemas.microsoft.com/office/drawing/2014/main" id="{71730B8B-E24B-41B2-80C4-442AF4E16E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3">
              <a:extLst>
                <a:ext uri="{FF2B5EF4-FFF2-40B4-BE49-F238E27FC236}">
                  <a16:creationId xmlns:a16="http://schemas.microsoft.com/office/drawing/2014/main" id="{7DFBA020-4DDB-4DC2-8CA5-419E2E0680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Rectangle 39">
            <a:extLst>
              <a:ext uri="{FF2B5EF4-FFF2-40B4-BE49-F238E27FC236}">
                <a16:creationId xmlns:a16="http://schemas.microsoft.com/office/drawing/2014/main" id="{2B4AA918-548F-49D9-A68C-A0F399AFF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706"/>
            <a:ext cx="6097366"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descr="Afbeelding met schermafbeelding&#10;&#10;Automatisch gegenereerde beschrijving">
            <a:extLst>
              <a:ext uri="{FF2B5EF4-FFF2-40B4-BE49-F238E27FC236}">
                <a16:creationId xmlns:a16="http://schemas.microsoft.com/office/drawing/2014/main" id="{DD82709F-5DA8-2F47-8607-288C4F0DFDC5}"/>
              </a:ext>
            </a:extLst>
          </p:cNvPr>
          <p:cNvPicPr>
            <a:picLocks noGrp="1" noChangeAspect="1"/>
          </p:cNvPicPr>
          <p:nvPr>
            <p:ph idx="4294967295"/>
          </p:nvPr>
        </p:nvPicPr>
        <p:blipFill>
          <a:blip r:embed="rId2"/>
          <a:stretch>
            <a:fillRect/>
          </a:stretch>
        </p:blipFill>
        <p:spPr>
          <a:xfrm>
            <a:off x="451059" y="313967"/>
            <a:ext cx="5195620" cy="6222301"/>
          </a:xfrm>
          <a:prstGeom prst="rect">
            <a:avLst/>
          </a:prstGeom>
          <a:ln w="9525">
            <a:noFill/>
          </a:ln>
        </p:spPr>
      </p:pic>
      <p:grpSp>
        <p:nvGrpSpPr>
          <p:cNvPr id="42" name="Group 41">
            <a:extLst>
              <a:ext uri="{FF2B5EF4-FFF2-40B4-BE49-F238E27FC236}">
                <a16:creationId xmlns:a16="http://schemas.microsoft.com/office/drawing/2014/main" id="{3B7EA7B9-51B8-423F-8087-A19127C8CC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12791" y="1186483"/>
            <a:ext cx="4473771" cy="4477933"/>
            <a:chOff x="807084" y="1186483"/>
            <a:chExt cx="4473771" cy="4477933"/>
          </a:xfrm>
        </p:grpSpPr>
        <p:sp>
          <p:nvSpPr>
            <p:cNvPr id="43" name="Rectangle 42">
              <a:extLst>
                <a:ext uri="{FF2B5EF4-FFF2-40B4-BE49-F238E27FC236}">
                  <a16:creationId xmlns:a16="http://schemas.microsoft.com/office/drawing/2014/main" id="{629223A0-9862-4C09-9383-1006F7871A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607" y="1186483"/>
              <a:ext cx="4472724"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Isosceles Triangle 39">
              <a:extLst>
                <a:ext uri="{FF2B5EF4-FFF2-40B4-BE49-F238E27FC236}">
                  <a16:creationId xmlns:a16="http://schemas.microsoft.com/office/drawing/2014/main" id="{C76A19EA-2571-4F11-8795-7F9157CB4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840353"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52D42680-C1B3-49AB-9E25-BE68CAF79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4473771"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el 1">
            <a:extLst>
              <a:ext uri="{FF2B5EF4-FFF2-40B4-BE49-F238E27FC236}">
                <a16:creationId xmlns:a16="http://schemas.microsoft.com/office/drawing/2014/main" id="{8E9A3DC8-F5FB-E241-B693-CF63322E1D10}"/>
              </a:ext>
            </a:extLst>
          </p:cNvPr>
          <p:cNvSpPr>
            <a:spLocks noGrp="1"/>
          </p:cNvSpPr>
          <p:nvPr>
            <p:ph type="title" idx="4294967295"/>
          </p:nvPr>
        </p:nvSpPr>
        <p:spPr>
          <a:xfrm>
            <a:off x="7001122" y="2074730"/>
            <a:ext cx="4299456" cy="2053921"/>
          </a:xfrm>
        </p:spPr>
        <p:txBody>
          <a:bodyPr vert="horz" lIns="91440" tIns="45720" rIns="91440" bIns="45720" rtlCol="0" anchor="b">
            <a:normAutofit/>
          </a:bodyPr>
          <a:lstStyle/>
          <a:p>
            <a:pPr algn="ctr"/>
            <a:r>
              <a:rPr lang="en-US" sz="5400" kern="1200">
                <a:solidFill>
                  <a:srgbClr val="FFFFFF"/>
                </a:solidFill>
                <a:latin typeface="+mj-lt"/>
                <a:ea typeface="+mj-ea"/>
                <a:cs typeface="+mj-cs"/>
              </a:rPr>
              <a:t>De denkhoeden</a:t>
            </a:r>
          </a:p>
        </p:txBody>
      </p:sp>
    </p:spTree>
    <p:extLst>
      <p:ext uri="{BB962C8B-B14F-4D97-AF65-F5344CB8AC3E}">
        <p14:creationId xmlns:p14="http://schemas.microsoft.com/office/powerpoint/2010/main" val="2877579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CEA65B9-BBFE-1846-80DF-520536DBC7F0}"/>
              </a:ext>
            </a:extLst>
          </p:cNvPr>
          <p:cNvSpPr>
            <a:spLocks noGrp="1"/>
          </p:cNvSpPr>
          <p:nvPr>
            <p:ph type="title"/>
          </p:nvPr>
        </p:nvSpPr>
        <p:spPr>
          <a:xfrm>
            <a:off x="970908" y="1220919"/>
            <a:ext cx="5425781" cy="2387600"/>
          </a:xfrm>
        </p:spPr>
        <p:txBody>
          <a:bodyPr vert="horz" lIns="91440" tIns="45720" rIns="91440" bIns="45720" rtlCol="0" anchor="b">
            <a:normAutofit/>
          </a:bodyPr>
          <a:lstStyle/>
          <a:p>
            <a:r>
              <a:rPr lang="en-US" sz="6000" kern="1200">
                <a:solidFill>
                  <a:schemeClr val="tx1"/>
                </a:solidFill>
                <a:latin typeface="+mj-lt"/>
                <a:ea typeface="+mj-ea"/>
                <a:cs typeface="+mj-cs"/>
              </a:rPr>
              <a:t>Volgende week</a:t>
            </a:r>
          </a:p>
        </p:txBody>
      </p:sp>
      <p:sp>
        <p:nvSpPr>
          <p:cNvPr id="3" name="Tijdelijke aanduiding voor inhoud 2">
            <a:extLst>
              <a:ext uri="{FF2B5EF4-FFF2-40B4-BE49-F238E27FC236}">
                <a16:creationId xmlns:a16="http://schemas.microsoft.com/office/drawing/2014/main" id="{8EF1210E-7F93-2E4B-A5D4-BBA8DAE214F0}"/>
              </a:ext>
            </a:extLst>
          </p:cNvPr>
          <p:cNvSpPr>
            <a:spLocks noGrp="1"/>
          </p:cNvSpPr>
          <p:nvPr>
            <p:ph idx="1"/>
          </p:nvPr>
        </p:nvSpPr>
        <p:spPr>
          <a:xfrm>
            <a:off x="970908" y="3700594"/>
            <a:ext cx="5425781" cy="1655762"/>
          </a:xfrm>
        </p:spPr>
        <p:txBody>
          <a:bodyPr vert="horz" lIns="91440" tIns="45720" rIns="91440" bIns="45720" rtlCol="0">
            <a:normAutofit/>
          </a:bodyPr>
          <a:lstStyle/>
          <a:p>
            <a:pPr marL="0" indent="0">
              <a:buNone/>
            </a:pPr>
            <a:r>
              <a:rPr lang="en-US" sz="2400" kern="1200" dirty="0">
                <a:solidFill>
                  <a:schemeClr val="tx1"/>
                </a:solidFill>
                <a:latin typeface="+mn-lt"/>
                <a:ea typeface="+mn-ea"/>
                <a:cs typeface="+mn-cs"/>
              </a:rPr>
              <a:t>Helicon Tilburg in </a:t>
            </a:r>
            <a:r>
              <a:rPr lang="en-US" sz="2400" kern="1200" dirty="0" err="1">
                <a:solidFill>
                  <a:schemeClr val="tx1"/>
                </a:solidFill>
                <a:latin typeface="+mn-lt"/>
                <a:ea typeface="+mn-ea"/>
                <a:cs typeface="+mn-cs"/>
              </a:rPr>
              <a:t>actie</a:t>
            </a:r>
            <a:r>
              <a:rPr lang="en-US" sz="2400" kern="1200" dirty="0">
                <a:solidFill>
                  <a:schemeClr val="tx1"/>
                </a:solidFill>
                <a:latin typeface="+mn-lt"/>
                <a:ea typeface="+mn-ea"/>
                <a:cs typeface="+mn-cs"/>
              </a:rPr>
              <a:t>!!</a:t>
            </a:r>
          </a:p>
        </p:txBody>
      </p:sp>
      <p:sp>
        <p:nvSpPr>
          <p:cNvPr id="27"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31"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2"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3"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94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327" y="295116"/>
            <a:ext cx="8596668" cy="1320800"/>
          </a:xfrm>
        </p:spPr>
        <p:txBody>
          <a:bodyPr/>
          <a:lstStyle/>
          <a:p>
            <a:r>
              <a:rPr lang="nl-NL" dirty="0"/>
              <a:t>De gezonde stad</a:t>
            </a:r>
          </a:p>
        </p:txBody>
      </p:sp>
      <p:pic>
        <p:nvPicPr>
          <p:cNvPr id="3" name="Afbeelding 2"/>
          <p:cNvPicPr>
            <a:picLocks noChangeAspect="1"/>
          </p:cNvPicPr>
          <p:nvPr/>
        </p:nvPicPr>
        <p:blipFill>
          <a:blip r:embed="rId2"/>
          <a:stretch>
            <a:fillRect/>
          </a:stretch>
        </p:blipFill>
        <p:spPr>
          <a:xfrm>
            <a:off x="0" y="6165669"/>
            <a:ext cx="2169840" cy="692331"/>
          </a:xfrm>
          <a:prstGeom prst="rect">
            <a:avLst/>
          </a:prstGeom>
        </p:spPr>
      </p:pic>
      <p:sp>
        <p:nvSpPr>
          <p:cNvPr id="5" name="Tekstvak 4"/>
          <p:cNvSpPr txBox="1"/>
          <p:nvPr/>
        </p:nvSpPr>
        <p:spPr>
          <a:xfrm>
            <a:off x="1189595" y="4038942"/>
            <a:ext cx="5057775" cy="172354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l-NL" sz="1600" dirty="0"/>
              <a:t>Diverse factoren bedreigen de gezondheid van de moderne (stads)mens. Onze lifestyle, wordt gekenmerkt door een </a:t>
            </a:r>
            <a:r>
              <a:rPr lang="nl-NL" sz="1600" b="1" dirty="0"/>
              <a:t>zittend bestaan</a:t>
            </a:r>
            <a:r>
              <a:rPr lang="nl-NL" sz="1600" dirty="0"/>
              <a:t>, te</a:t>
            </a:r>
            <a:r>
              <a:rPr lang="nl-NL" sz="1600" b="1" dirty="0"/>
              <a:t> weinig lichaamsbeweging </a:t>
            </a:r>
            <a:r>
              <a:rPr lang="nl-NL" sz="1600" dirty="0"/>
              <a:t>en teveel </a:t>
            </a:r>
            <a:r>
              <a:rPr lang="nl-NL" sz="1600" b="1" dirty="0"/>
              <a:t>onrust</a:t>
            </a:r>
            <a:r>
              <a:rPr lang="nl-NL" sz="1600" dirty="0"/>
              <a:t>, </a:t>
            </a:r>
            <a:r>
              <a:rPr lang="nl-NL" sz="1600" b="1" dirty="0"/>
              <a:t>spanning</a:t>
            </a:r>
            <a:r>
              <a:rPr lang="nl-NL" sz="1600" dirty="0"/>
              <a:t> en </a:t>
            </a:r>
            <a:r>
              <a:rPr lang="nl-NL" sz="1600" b="1" dirty="0"/>
              <a:t>stress</a:t>
            </a:r>
            <a:r>
              <a:rPr lang="nl-NL" sz="1600" dirty="0"/>
              <a:t>.</a:t>
            </a:r>
          </a:p>
          <a:p>
            <a:endParaRPr lang="nl-NL" sz="1400" dirty="0"/>
          </a:p>
          <a:p>
            <a:endParaRPr lang="nl-NL" sz="1400" dirty="0"/>
          </a:p>
          <a:p>
            <a:r>
              <a:rPr lang="nl-NL" sz="1400" i="1" dirty="0"/>
              <a:t>Bron: degroenestad.nl/dossiers/gezondheid/</a:t>
            </a:r>
          </a:p>
        </p:txBody>
      </p:sp>
      <p:pic>
        <p:nvPicPr>
          <p:cNvPr id="7" name="Afbeelding 6"/>
          <p:cNvPicPr>
            <a:picLocks noChangeAspect="1"/>
          </p:cNvPicPr>
          <p:nvPr/>
        </p:nvPicPr>
        <p:blipFill>
          <a:blip r:embed="rId3"/>
          <a:stretch>
            <a:fillRect/>
          </a:stretch>
        </p:blipFill>
        <p:spPr>
          <a:xfrm>
            <a:off x="6834155" y="3170057"/>
            <a:ext cx="5262395" cy="2995612"/>
          </a:xfrm>
          <a:prstGeom prst="rect">
            <a:avLst/>
          </a:prstGeom>
        </p:spPr>
      </p:pic>
      <p:sp>
        <p:nvSpPr>
          <p:cNvPr id="6" name="Content Placeholder 2"/>
          <p:cNvSpPr>
            <a:spLocks noGrp="1"/>
          </p:cNvSpPr>
          <p:nvPr>
            <p:ph idx="1"/>
          </p:nvPr>
        </p:nvSpPr>
        <p:spPr>
          <a:xfrm>
            <a:off x="773327" y="1615916"/>
            <a:ext cx="10515600" cy="2017326"/>
          </a:xfrm>
        </p:spPr>
        <p:txBody>
          <a:bodyPr/>
          <a:lstStyle/>
          <a:p>
            <a:r>
              <a:rPr lang="nl-NL" dirty="0"/>
              <a:t>Gezond eten en bewegen is niet langer voldoende om gezond te zijn</a:t>
            </a:r>
          </a:p>
          <a:p>
            <a:r>
              <a:rPr lang="nl-NL" dirty="0"/>
              <a:t>De omgeving zorgt voor een groot gedeelte of je ziek wordt </a:t>
            </a:r>
          </a:p>
          <a:p>
            <a:r>
              <a:rPr lang="nl-NL" dirty="0"/>
              <a:t>Het creëren van een gezonde stad is essentieel voor een gezonde toekomst, maar ook ontzettend moeilijk </a:t>
            </a:r>
          </a:p>
        </p:txBody>
      </p:sp>
    </p:spTree>
    <p:extLst>
      <p:ext uri="{BB962C8B-B14F-4D97-AF65-F5344CB8AC3E}">
        <p14:creationId xmlns:p14="http://schemas.microsoft.com/office/powerpoint/2010/main" val="4028343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545BF8-9CBF-4043-B243-045F87282511}"/>
              </a:ext>
            </a:extLst>
          </p:cNvPr>
          <p:cNvSpPr>
            <a:spLocks noGrp="1"/>
          </p:cNvSpPr>
          <p:nvPr>
            <p:ph type="title"/>
          </p:nvPr>
        </p:nvSpPr>
        <p:spPr/>
        <p:txBody>
          <a:bodyPr/>
          <a:lstStyle/>
          <a:p>
            <a:r>
              <a:rPr lang="nl-NL" dirty="0" err="1"/>
              <a:t>LA’s</a:t>
            </a:r>
            <a:r>
              <a:rPr lang="nl-NL" dirty="0"/>
              <a:t> </a:t>
            </a:r>
          </a:p>
        </p:txBody>
      </p:sp>
      <p:sp>
        <p:nvSpPr>
          <p:cNvPr id="3" name="Tijdelijke aanduiding voor inhoud 2">
            <a:extLst>
              <a:ext uri="{FF2B5EF4-FFF2-40B4-BE49-F238E27FC236}">
                <a16:creationId xmlns:a16="http://schemas.microsoft.com/office/drawing/2014/main" id="{A0C0B210-8B77-1348-8860-92AE3977F1D4}"/>
              </a:ext>
            </a:extLst>
          </p:cNvPr>
          <p:cNvSpPr>
            <a:spLocks noGrp="1"/>
          </p:cNvSpPr>
          <p:nvPr>
            <p:ph idx="1"/>
          </p:nvPr>
        </p:nvSpPr>
        <p:spPr/>
        <p:txBody>
          <a:bodyPr/>
          <a:lstStyle/>
          <a:p>
            <a:r>
              <a:rPr lang="nl-NL" dirty="0"/>
              <a:t>Aan de slag</a:t>
            </a:r>
          </a:p>
          <a:p>
            <a:pPr marL="0" indent="0">
              <a:buNone/>
            </a:pPr>
            <a:r>
              <a:rPr lang="nl-NL" dirty="0">
                <a:hlinkClick r:id="rId2"/>
              </a:rPr>
              <a:t>https://www.duurzaambedrijfsleven.nl/future-cities</a:t>
            </a:r>
            <a:r>
              <a:rPr lang="nl-NL">
                <a:hlinkClick r:id="rId2"/>
              </a:rPr>
              <a:t>-hoe-ziet-de-stad-van-de-toekomst-eruit</a:t>
            </a:r>
            <a:endParaRPr lang="nl-NL"/>
          </a:p>
          <a:p>
            <a:pPr marL="0" indent="0">
              <a:buNone/>
            </a:pPr>
            <a:endParaRPr lang="nl-NL" dirty="0"/>
          </a:p>
        </p:txBody>
      </p:sp>
    </p:spTree>
    <p:extLst>
      <p:ext uri="{BB962C8B-B14F-4D97-AF65-F5344CB8AC3E}">
        <p14:creationId xmlns:p14="http://schemas.microsoft.com/office/powerpoint/2010/main" val="472255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nl-NL" dirty="0"/>
          </a:p>
        </p:txBody>
      </p:sp>
      <p:pic>
        <p:nvPicPr>
          <p:cNvPr id="4" name="Afbeelding 3"/>
          <p:cNvPicPr>
            <a:picLocks noChangeAspect="1"/>
          </p:cNvPicPr>
          <p:nvPr/>
        </p:nvPicPr>
        <p:blipFill>
          <a:blip r:embed="rId3"/>
          <a:stretch>
            <a:fillRect/>
          </a:stretch>
        </p:blipFill>
        <p:spPr>
          <a:xfrm>
            <a:off x="0" y="6165669"/>
            <a:ext cx="2169840" cy="692331"/>
          </a:xfrm>
          <a:prstGeom prst="rect">
            <a:avLst/>
          </a:prstGeom>
        </p:spPr>
      </p:pic>
      <p:pic>
        <p:nvPicPr>
          <p:cNvPr id="5" name="Afbeelding 4"/>
          <p:cNvPicPr>
            <a:picLocks noChangeAspect="1"/>
          </p:cNvPicPr>
          <p:nvPr/>
        </p:nvPicPr>
        <p:blipFill>
          <a:blip r:embed="rId4"/>
          <a:stretch>
            <a:fillRect/>
          </a:stretch>
        </p:blipFill>
        <p:spPr>
          <a:xfrm>
            <a:off x="2552900" y="377642"/>
            <a:ext cx="9382698" cy="6134192"/>
          </a:xfrm>
          <a:prstGeom prst="rect">
            <a:avLst/>
          </a:prstGeom>
        </p:spPr>
      </p:pic>
      <p:pic>
        <p:nvPicPr>
          <p:cNvPr id="6" name="Afbeelding 5"/>
          <p:cNvPicPr>
            <a:picLocks noChangeAspect="1"/>
          </p:cNvPicPr>
          <p:nvPr/>
        </p:nvPicPr>
        <p:blipFill>
          <a:blip r:embed="rId5"/>
          <a:stretch>
            <a:fillRect/>
          </a:stretch>
        </p:blipFill>
        <p:spPr>
          <a:xfrm>
            <a:off x="222263" y="1228351"/>
            <a:ext cx="2330637" cy="4948612"/>
          </a:xfrm>
          <a:prstGeom prst="rect">
            <a:avLst/>
          </a:prstGeom>
        </p:spPr>
      </p:pic>
      <p:sp>
        <p:nvSpPr>
          <p:cNvPr id="2" name="Title 1"/>
          <p:cNvSpPr>
            <a:spLocks noGrp="1"/>
          </p:cNvSpPr>
          <p:nvPr>
            <p:ph type="title"/>
          </p:nvPr>
        </p:nvSpPr>
        <p:spPr>
          <a:xfrm>
            <a:off x="222263" y="-5417"/>
            <a:ext cx="10515600" cy="1325563"/>
          </a:xfrm>
        </p:spPr>
        <p:txBody>
          <a:bodyPr/>
          <a:lstStyle/>
          <a:p>
            <a:r>
              <a:rPr lang="nl-NL" dirty="0"/>
              <a:t>Luchtkwaliteit</a:t>
            </a:r>
          </a:p>
        </p:txBody>
      </p:sp>
    </p:spTree>
    <p:extLst>
      <p:ext uri="{BB962C8B-B14F-4D97-AF65-F5344CB8AC3E}">
        <p14:creationId xmlns:p14="http://schemas.microsoft.com/office/powerpoint/2010/main" val="2573589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965199" y="851517"/>
            <a:ext cx="5130795" cy="1461778"/>
          </a:xfrm>
        </p:spPr>
        <p:txBody>
          <a:bodyPr>
            <a:normAutofit/>
          </a:bodyPr>
          <a:lstStyle/>
          <a:p>
            <a:r>
              <a:rPr lang="nl-NL" sz="4000"/>
              <a:t>Luchtkwaliteit </a:t>
            </a:r>
          </a:p>
        </p:txBody>
      </p:sp>
      <p:sp>
        <p:nvSpPr>
          <p:cNvPr id="3" name="Content Placeholder 2"/>
          <p:cNvSpPr>
            <a:spLocks noGrp="1"/>
          </p:cNvSpPr>
          <p:nvPr>
            <p:ph idx="1"/>
          </p:nvPr>
        </p:nvSpPr>
        <p:spPr>
          <a:xfrm>
            <a:off x="965200" y="2470248"/>
            <a:ext cx="4048344" cy="3536236"/>
          </a:xfrm>
        </p:spPr>
        <p:txBody>
          <a:bodyPr>
            <a:normAutofit/>
          </a:bodyPr>
          <a:lstStyle/>
          <a:p>
            <a:r>
              <a:rPr lang="nl-NL" sz="2400"/>
              <a:t>Fijnstof wordt gezien als de kwalijkste verontreiniging van de stedelijke atmosfeer </a:t>
            </a:r>
          </a:p>
          <a:p>
            <a:r>
              <a:rPr lang="nl-NL" sz="2400"/>
              <a:t>Fijnstof leidt tot veel grotere gezondheidsrisico’s dan eerder werd gedacht</a:t>
            </a:r>
          </a:p>
          <a:p>
            <a:r>
              <a:rPr lang="nl-NL" sz="2400"/>
              <a:t>Auto’s zijn een grote veroorzaker van hoge fijnstofwaarden in steden </a:t>
            </a:r>
          </a:p>
          <a:p>
            <a:endParaRPr lang="nl-NL" sz="2400"/>
          </a:p>
          <a:p>
            <a:pPr marL="0" indent="0">
              <a:buNone/>
            </a:pPr>
            <a:endParaRPr lang="nl-NL" sz="2400"/>
          </a:p>
        </p:txBody>
      </p:sp>
      <p:pic>
        <p:nvPicPr>
          <p:cNvPr id="4" name="Afbeelding 3"/>
          <p:cNvPicPr>
            <a:picLocks noChangeAspect="1"/>
          </p:cNvPicPr>
          <p:nvPr/>
        </p:nvPicPr>
        <p:blipFill>
          <a:blip r:embed="rId3"/>
          <a:stretch>
            <a:fillRect/>
          </a:stretch>
        </p:blipFill>
        <p:spPr>
          <a:xfrm>
            <a:off x="0" y="6165669"/>
            <a:ext cx="2169840" cy="692331"/>
          </a:xfrm>
          <a:prstGeom prst="rect">
            <a:avLst/>
          </a:prstGeom>
        </p:spPr>
      </p:pic>
    </p:spTree>
    <p:extLst>
      <p:ext uri="{BB962C8B-B14F-4D97-AF65-F5344CB8AC3E}">
        <p14:creationId xmlns:p14="http://schemas.microsoft.com/office/powerpoint/2010/main" val="458486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1">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D65A8E5-AE8E-5F4D-9DD3-6732361FDB17}"/>
              </a:ext>
            </a:extLst>
          </p:cNvPr>
          <p:cNvSpPr>
            <a:spLocks noGrp="1"/>
          </p:cNvSpPr>
          <p:nvPr>
            <p:ph type="title"/>
          </p:nvPr>
        </p:nvSpPr>
        <p:spPr>
          <a:xfrm>
            <a:off x="9267909" y="2023110"/>
            <a:ext cx="2469624" cy="2846070"/>
          </a:xfrm>
          <a:prstGeom prst="ellipse">
            <a:avLst/>
          </a:prstGeom>
        </p:spPr>
        <p:txBody>
          <a:bodyPr vert="horz" lIns="91440" tIns="45720" rIns="91440" bIns="45720" rtlCol="0" anchor="ctr">
            <a:normAutofit/>
          </a:bodyPr>
          <a:lstStyle/>
          <a:p>
            <a:r>
              <a:rPr lang="en-US" sz="2000"/>
              <a:t>Luchtvervuiling in de grootste steden</a:t>
            </a:r>
          </a:p>
        </p:txBody>
      </p:sp>
      <p:sp>
        <p:nvSpPr>
          <p:cNvPr id="33" name="Rectangle 2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2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schermafbeelding&#10;&#10;Automatisch gegenereerde beschrijving"/>
          <p:cNvPicPr>
            <a:picLocks noChangeAspect="1"/>
          </p:cNvPicPr>
          <p:nvPr/>
        </p:nvPicPr>
        <p:blipFill rotWithShape="1">
          <a:blip r:embed="rId3"/>
          <a:srcRect l="8410" r="13492" b="1"/>
          <a:stretch/>
        </p:blipFill>
        <p:spPr>
          <a:xfrm>
            <a:off x="545238" y="858525"/>
            <a:ext cx="7608304" cy="5211906"/>
          </a:xfrm>
          <a:prstGeom prst="rect">
            <a:avLst/>
          </a:prstGeom>
        </p:spPr>
      </p:pic>
      <p:sp>
        <p:nvSpPr>
          <p:cNvPr id="35" name="Rectangle 2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tekening&#10;&#10;Automatisch gegenereerde beschrijving"/>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402553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912C5E87-CB8A-4EB6-9DF9-90164F54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983755" y="404258"/>
            <a:ext cx="7775429" cy="6051730"/>
          </a:xfrm>
          <a:custGeom>
            <a:avLst/>
            <a:gdLst>
              <a:gd name="connsiteX0" fmla="*/ 6757888 w 7775429"/>
              <a:gd name="connsiteY0" fmla="*/ 3123835 h 6051730"/>
              <a:gd name="connsiteX1" fmla="*/ 5223007 w 7775429"/>
              <a:gd name="connsiteY1" fmla="*/ 3123835 h 6051730"/>
              <a:gd name="connsiteX2" fmla="*/ 5003739 w 7775429"/>
              <a:gd name="connsiteY2" fmla="*/ 3001951 h 6051730"/>
              <a:gd name="connsiteX3" fmla="*/ 4236300 w 7775429"/>
              <a:gd name="connsiteY3" fmla="*/ 1688315 h 6051730"/>
              <a:gd name="connsiteX4" fmla="*/ 4236300 w 7775429"/>
              <a:gd name="connsiteY4" fmla="*/ 1435519 h 6051730"/>
              <a:gd name="connsiteX5" fmla="*/ 5003739 w 7775429"/>
              <a:gd name="connsiteY5" fmla="*/ 121884 h 6051730"/>
              <a:gd name="connsiteX6" fmla="*/ 5223007 w 7775429"/>
              <a:gd name="connsiteY6" fmla="*/ 0 h 6051730"/>
              <a:gd name="connsiteX7" fmla="*/ 6757888 w 7775429"/>
              <a:gd name="connsiteY7" fmla="*/ 0 h 6051730"/>
              <a:gd name="connsiteX8" fmla="*/ 6977155 w 7775429"/>
              <a:gd name="connsiteY8" fmla="*/ 121884 h 6051730"/>
              <a:gd name="connsiteX9" fmla="*/ 7744595 w 7775429"/>
              <a:gd name="connsiteY9" fmla="*/ 1435519 h 6051730"/>
              <a:gd name="connsiteX10" fmla="*/ 7744595 w 7775429"/>
              <a:gd name="connsiteY10" fmla="*/ 1688315 h 6051730"/>
              <a:gd name="connsiteX11" fmla="*/ 6977155 w 7775429"/>
              <a:gd name="connsiteY11" fmla="*/ 3001951 h 6051730"/>
              <a:gd name="connsiteX12" fmla="*/ 6757888 w 7775429"/>
              <a:gd name="connsiteY12" fmla="*/ 3123835 h 6051730"/>
              <a:gd name="connsiteX13" fmla="*/ 3556238 w 7775429"/>
              <a:gd name="connsiteY13" fmla="*/ 5503115 h 6051730"/>
              <a:gd name="connsiteX14" fmla="*/ 3291436 w 7775429"/>
              <a:gd name="connsiteY14" fmla="*/ 5503115 h 6051730"/>
              <a:gd name="connsiteX15" fmla="*/ 3260544 w 7775429"/>
              <a:gd name="connsiteY15" fmla="*/ 5503115 h 6051730"/>
              <a:gd name="connsiteX16" fmla="*/ 3231067 w 7775429"/>
              <a:gd name="connsiteY16" fmla="*/ 5452355 h 6051730"/>
              <a:gd name="connsiteX17" fmla="*/ 3086688 w 7775429"/>
              <a:gd name="connsiteY17" fmla="*/ 5203722 h 6051730"/>
              <a:gd name="connsiteX18" fmla="*/ 3086688 w 7775429"/>
              <a:gd name="connsiteY18" fmla="*/ 5064553 h 6051730"/>
              <a:gd name="connsiteX19" fmla="*/ 3481893 w 7775429"/>
              <a:gd name="connsiteY19" fmla="*/ 4383983 h 6051730"/>
              <a:gd name="connsiteX20" fmla="*/ 3602840 w 7775429"/>
              <a:gd name="connsiteY20" fmla="*/ 4312701 h 6051730"/>
              <a:gd name="connsiteX21" fmla="*/ 4391548 w 7775429"/>
              <a:gd name="connsiteY21" fmla="*/ 4312701 h 6051730"/>
              <a:gd name="connsiteX22" fmla="*/ 4428679 w 7775429"/>
              <a:gd name="connsiteY22" fmla="*/ 4317633 h 6051730"/>
              <a:gd name="connsiteX23" fmla="*/ 4454216 w 7775429"/>
              <a:gd name="connsiteY23" fmla="*/ 4328340 h 6051730"/>
              <a:gd name="connsiteX24" fmla="*/ 4438609 w 7775429"/>
              <a:gd name="connsiteY24" fmla="*/ 4355333 h 6051730"/>
              <a:gd name="connsiteX25" fmla="*/ 3885668 w 7775429"/>
              <a:gd name="connsiteY25" fmla="*/ 5311656 h 6051730"/>
              <a:gd name="connsiteX26" fmla="*/ 3556238 w 7775429"/>
              <a:gd name="connsiteY26" fmla="*/ 5503115 h 6051730"/>
              <a:gd name="connsiteX27" fmla="*/ 4438254 w 7775429"/>
              <a:gd name="connsiteY27" fmla="*/ 6051730 h 6051730"/>
              <a:gd name="connsiteX28" fmla="*/ 3548595 w 7775429"/>
              <a:gd name="connsiteY28" fmla="*/ 6051730 h 6051730"/>
              <a:gd name="connsiteX29" fmla="*/ 3412169 w 7775429"/>
              <a:gd name="connsiteY29" fmla="*/ 5971324 h 6051730"/>
              <a:gd name="connsiteX30" fmla="*/ 3173058 w 7775429"/>
              <a:gd name="connsiteY30" fmla="*/ 5559560 h 6051730"/>
              <a:gd name="connsiteX31" fmla="*/ 3146046 w 7775429"/>
              <a:gd name="connsiteY31" fmla="*/ 5513043 h 6051730"/>
              <a:gd name="connsiteX32" fmla="*/ 3167300 w 7775429"/>
              <a:gd name="connsiteY32" fmla="*/ 5513043 h 6051730"/>
              <a:gd name="connsiteX33" fmla="*/ 3267756 w 7775429"/>
              <a:gd name="connsiteY33" fmla="*/ 5513043 h 6051730"/>
              <a:gd name="connsiteX34" fmla="*/ 3311396 w 7775429"/>
              <a:gd name="connsiteY34" fmla="*/ 5588194 h 6051730"/>
              <a:gd name="connsiteX35" fmla="*/ 3478124 w 7775429"/>
              <a:gd name="connsiteY35" fmla="*/ 5875309 h 6051730"/>
              <a:gd name="connsiteX36" fmla="*/ 3599071 w 7775429"/>
              <a:gd name="connsiteY36" fmla="*/ 5946592 h 6051730"/>
              <a:gd name="connsiteX37" fmla="*/ 4387779 w 7775429"/>
              <a:gd name="connsiteY37" fmla="*/ 5946592 h 6051730"/>
              <a:gd name="connsiteX38" fmla="*/ 4510428 w 7775429"/>
              <a:gd name="connsiteY38" fmla="*/ 5875309 h 6051730"/>
              <a:gd name="connsiteX39" fmla="*/ 4903930 w 7775429"/>
              <a:gd name="connsiteY39" fmla="*/ 5194740 h 6051730"/>
              <a:gd name="connsiteX40" fmla="*/ 4903930 w 7775429"/>
              <a:gd name="connsiteY40" fmla="*/ 5055570 h 6051730"/>
              <a:gd name="connsiteX41" fmla="*/ 4510428 w 7775429"/>
              <a:gd name="connsiteY41" fmla="*/ 4375000 h 6051730"/>
              <a:gd name="connsiteX42" fmla="*/ 4458686 w 7775429"/>
              <a:gd name="connsiteY42" fmla="*/ 4322811 h 6051730"/>
              <a:gd name="connsiteX43" fmla="*/ 4452698 w 7775429"/>
              <a:gd name="connsiteY43" fmla="*/ 4320302 h 6051730"/>
              <a:gd name="connsiteX44" fmla="*/ 4484794 w 7775429"/>
              <a:gd name="connsiteY44" fmla="*/ 4264792 h 6051730"/>
              <a:gd name="connsiteX45" fmla="*/ 4508664 w 7775429"/>
              <a:gd name="connsiteY45" fmla="*/ 4223507 h 6051730"/>
              <a:gd name="connsiteX46" fmla="*/ 4483907 w 7775429"/>
              <a:gd name="connsiteY46" fmla="*/ 4213126 h 6051730"/>
              <a:gd name="connsiteX47" fmla="*/ 4442024 w 7775429"/>
              <a:gd name="connsiteY47" fmla="*/ 4207562 h 6051730"/>
              <a:gd name="connsiteX48" fmla="*/ 3552365 w 7775429"/>
              <a:gd name="connsiteY48" fmla="*/ 4207562 h 6051730"/>
              <a:gd name="connsiteX49" fmla="*/ 3415938 w 7775429"/>
              <a:gd name="connsiteY49" fmla="*/ 4287967 h 6051730"/>
              <a:gd name="connsiteX50" fmla="*/ 2970149 w 7775429"/>
              <a:gd name="connsiteY50" fmla="*/ 5055647 h 6051730"/>
              <a:gd name="connsiteX51" fmla="*/ 2970149 w 7775429"/>
              <a:gd name="connsiteY51" fmla="*/ 5212628 h 6051730"/>
              <a:gd name="connsiteX52" fmla="*/ 3117294 w 7775429"/>
              <a:gd name="connsiteY52" fmla="*/ 5466022 h 6051730"/>
              <a:gd name="connsiteX53" fmla="*/ 3138834 w 7775429"/>
              <a:gd name="connsiteY53" fmla="*/ 5503115 h 6051730"/>
              <a:gd name="connsiteX54" fmla="*/ 3039048 w 7775429"/>
              <a:gd name="connsiteY54" fmla="*/ 5503115 h 6051730"/>
              <a:gd name="connsiteX55" fmla="*/ 1437823 w 7775429"/>
              <a:gd name="connsiteY55" fmla="*/ 5503115 h 6051730"/>
              <a:gd name="connsiteX56" fmla="*/ 1112968 w 7775429"/>
              <a:gd name="connsiteY56" fmla="*/ 5311656 h 6051730"/>
              <a:gd name="connsiteX57" fmla="*/ 51474 w 7775429"/>
              <a:gd name="connsiteY57" fmla="*/ 3483691 h 6051730"/>
              <a:gd name="connsiteX58" fmla="*/ 51474 w 7775429"/>
              <a:gd name="connsiteY58" fmla="*/ 3109892 h 6051730"/>
              <a:gd name="connsiteX59" fmla="*/ 1112968 w 7775429"/>
              <a:gd name="connsiteY59" fmla="*/ 1281925 h 6051730"/>
              <a:gd name="connsiteX60" fmla="*/ 1437823 w 7775429"/>
              <a:gd name="connsiteY60" fmla="*/ 1090467 h 6051730"/>
              <a:gd name="connsiteX61" fmla="*/ 3556238 w 7775429"/>
              <a:gd name="connsiteY61" fmla="*/ 1090467 h 6051730"/>
              <a:gd name="connsiteX62" fmla="*/ 3885668 w 7775429"/>
              <a:gd name="connsiteY62" fmla="*/ 1281925 h 6051730"/>
              <a:gd name="connsiteX63" fmla="*/ 4942588 w 7775429"/>
              <a:gd name="connsiteY63" fmla="*/ 3109892 h 6051730"/>
              <a:gd name="connsiteX64" fmla="*/ 4942588 w 7775429"/>
              <a:gd name="connsiteY64" fmla="*/ 3483691 h 6051730"/>
              <a:gd name="connsiteX65" fmla="*/ 4550147 w 7775429"/>
              <a:gd name="connsiteY65" fmla="*/ 4162428 h 6051730"/>
              <a:gd name="connsiteX66" fmla="*/ 4517072 w 7775429"/>
              <a:gd name="connsiteY66" fmla="*/ 4219628 h 6051730"/>
              <a:gd name="connsiteX67" fmla="*/ 4518236 w 7775429"/>
              <a:gd name="connsiteY67" fmla="*/ 4220116 h 6051730"/>
              <a:gd name="connsiteX68" fmla="*/ 4576603 w 7775429"/>
              <a:gd name="connsiteY68" fmla="*/ 4278984 h 6051730"/>
              <a:gd name="connsiteX69" fmla="*/ 5020470 w 7775429"/>
              <a:gd name="connsiteY69" fmla="*/ 5046664 h 6051730"/>
              <a:gd name="connsiteX70" fmla="*/ 5020470 w 7775429"/>
              <a:gd name="connsiteY70" fmla="*/ 5203646 h 6051730"/>
              <a:gd name="connsiteX71" fmla="*/ 4576603 w 7775429"/>
              <a:gd name="connsiteY71" fmla="*/ 5971324 h 6051730"/>
              <a:gd name="connsiteX72" fmla="*/ 4438254 w 7775429"/>
              <a:gd name="connsiteY72" fmla="*/ 6051730 h 605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775429" h="6051730">
                <a:moveTo>
                  <a:pt x="6757888" y="3123835"/>
                </a:moveTo>
                <a:cubicBezTo>
                  <a:pt x="5223007" y="3123835"/>
                  <a:pt x="5223007" y="3123835"/>
                  <a:pt x="5223007" y="3123835"/>
                </a:cubicBezTo>
                <a:cubicBezTo>
                  <a:pt x="5145351" y="3123835"/>
                  <a:pt x="5044851" y="3069664"/>
                  <a:pt x="5003739" y="3001951"/>
                </a:cubicBezTo>
                <a:cubicBezTo>
                  <a:pt x="4236300" y="1688315"/>
                  <a:pt x="4236300" y="1688315"/>
                  <a:pt x="4236300" y="1688315"/>
                </a:cubicBezTo>
                <a:cubicBezTo>
                  <a:pt x="4199755" y="1616088"/>
                  <a:pt x="4199755" y="1507747"/>
                  <a:pt x="4236300" y="1435519"/>
                </a:cubicBezTo>
                <a:cubicBezTo>
                  <a:pt x="5003739" y="121884"/>
                  <a:pt x="5003739" y="121884"/>
                  <a:pt x="5003739" y="121884"/>
                </a:cubicBezTo>
                <a:cubicBezTo>
                  <a:pt x="5044851" y="54170"/>
                  <a:pt x="5145351" y="0"/>
                  <a:pt x="5223007" y="0"/>
                </a:cubicBezTo>
                <a:lnTo>
                  <a:pt x="6757888" y="0"/>
                </a:lnTo>
                <a:cubicBezTo>
                  <a:pt x="6840113" y="0"/>
                  <a:pt x="6940611" y="54170"/>
                  <a:pt x="6977155" y="121884"/>
                </a:cubicBezTo>
                <a:cubicBezTo>
                  <a:pt x="7744595" y="1435519"/>
                  <a:pt x="7744595" y="1435519"/>
                  <a:pt x="7744595" y="1435519"/>
                </a:cubicBezTo>
                <a:cubicBezTo>
                  <a:pt x="7785708" y="1507747"/>
                  <a:pt x="7785708" y="1616088"/>
                  <a:pt x="7744595" y="1688315"/>
                </a:cubicBezTo>
                <a:cubicBezTo>
                  <a:pt x="6977155" y="3001951"/>
                  <a:pt x="6977155" y="3001951"/>
                  <a:pt x="6977155" y="3001951"/>
                </a:cubicBezTo>
                <a:cubicBezTo>
                  <a:pt x="6940611" y="3069664"/>
                  <a:pt x="6840113" y="3123835"/>
                  <a:pt x="6757888" y="3123835"/>
                </a:cubicBezTo>
                <a:close/>
                <a:moveTo>
                  <a:pt x="3556238" y="5503115"/>
                </a:moveTo>
                <a:cubicBezTo>
                  <a:pt x="3556238" y="5503115"/>
                  <a:pt x="3556238" y="5503115"/>
                  <a:pt x="3291436" y="5503115"/>
                </a:cubicBezTo>
                <a:lnTo>
                  <a:pt x="3260544" y="5503115"/>
                </a:lnTo>
                <a:lnTo>
                  <a:pt x="3231067" y="5452355"/>
                </a:lnTo>
                <a:cubicBezTo>
                  <a:pt x="3190023" y="5381674"/>
                  <a:pt x="3142263" y="5299428"/>
                  <a:pt x="3086688" y="5203722"/>
                </a:cubicBezTo>
                <a:cubicBezTo>
                  <a:pt x="3061136" y="5161292"/>
                  <a:pt x="3061136" y="5106983"/>
                  <a:pt x="3086688" y="5064553"/>
                </a:cubicBezTo>
                <a:cubicBezTo>
                  <a:pt x="3086688" y="5064553"/>
                  <a:pt x="3086688" y="5064553"/>
                  <a:pt x="3481893" y="4383983"/>
                </a:cubicBezTo>
                <a:cubicBezTo>
                  <a:pt x="3505743" y="4339856"/>
                  <a:pt x="3553439" y="4312701"/>
                  <a:pt x="3602840" y="4312701"/>
                </a:cubicBezTo>
                <a:cubicBezTo>
                  <a:pt x="3602840" y="4312701"/>
                  <a:pt x="3602840" y="4312701"/>
                  <a:pt x="4391548" y="4312701"/>
                </a:cubicBezTo>
                <a:cubicBezTo>
                  <a:pt x="4404323" y="4312701"/>
                  <a:pt x="4416781" y="4314398"/>
                  <a:pt x="4428679" y="4317633"/>
                </a:cubicBezTo>
                <a:lnTo>
                  <a:pt x="4454216" y="4328340"/>
                </a:lnTo>
                <a:lnTo>
                  <a:pt x="4438609" y="4355333"/>
                </a:lnTo>
                <a:cubicBezTo>
                  <a:pt x="4297495" y="4599392"/>
                  <a:pt x="4116869" y="4911789"/>
                  <a:pt x="3885668" y="5311656"/>
                </a:cubicBezTo>
                <a:cubicBezTo>
                  <a:pt x="3817038" y="5430178"/>
                  <a:pt x="3693500" y="5503115"/>
                  <a:pt x="3556238" y="5503115"/>
                </a:cubicBezTo>
                <a:close/>
                <a:moveTo>
                  <a:pt x="4438254" y="6051730"/>
                </a:moveTo>
                <a:cubicBezTo>
                  <a:pt x="4438254" y="6051730"/>
                  <a:pt x="4438254" y="6051730"/>
                  <a:pt x="3548595" y="6051730"/>
                </a:cubicBezTo>
                <a:cubicBezTo>
                  <a:pt x="3492871" y="6051730"/>
                  <a:pt x="3439071" y="6021098"/>
                  <a:pt x="3412169" y="5971324"/>
                </a:cubicBezTo>
                <a:cubicBezTo>
                  <a:pt x="3412169" y="5971324"/>
                  <a:pt x="3412169" y="5971324"/>
                  <a:pt x="3173058" y="5559560"/>
                </a:cubicBezTo>
                <a:lnTo>
                  <a:pt x="3146046" y="5513043"/>
                </a:lnTo>
                <a:lnTo>
                  <a:pt x="3167300" y="5513043"/>
                </a:lnTo>
                <a:lnTo>
                  <a:pt x="3267756" y="5513043"/>
                </a:lnTo>
                <a:lnTo>
                  <a:pt x="3311396" y="5588194"/>
                </a:lnTo>
                <a:cubicBezTo>
                  <a:pt x="3478124" y="5875309"/>
                  <a:pt x="3478124" y="5875309"/>
                  <a:pt x="3478124" y="5875309"/>
                </a:cubicBezTo>
                <a:cubicBezTo>
                  <a:pt x="3501973" y="5919436"/>
                  <a:pt x="3549670" y="5946592"/>
                  <a:pt x="3599071" y="5946592"/>
                </a:cubicBezTo>
                <a:cubicBezTo>
                  <a:pt x="4387779" y="5946592"/>
                  <a:pt x="4387779" y="5946592"/>
                  <a:pt x="4387779" y="5946592"/>
                </a:cubicBezTo>
                <a:cubicBezTo>
                  <a:pt x="4438882" y="5946592"/>
                  <a:pt x="4484876" y="5919436"/>
                  <a:pt x="4510428" y="5875309"/>
                </a:cubicBezTo>
                <a:cubicBezTo>
                  <a:pt x="4903930" y="5194740"/>
                  <a:pt x="4903930" y="5194740"/>
                  <a:pt x="4903930" y="5194740"/>
                </a:cubicBezTo>
                <a:cubicBezTo>
                  <a:pt x="4929483" y="5152309"/>
                  <a:pt x="4929483" y="5098000"/>
                  <a:pt x="4903930" y="5055570"/>
                </a:cubicBezTo>
                <a:cubicBezTo>
                  <a:pt x="4510428" y="4375000"/>
                  <a:pt x="4510428" y="4375000"/>
                  <a:pt x="4510428" y="4375000"/>
                </a:cubicBezTo>
                <a:cubicBezTo>
                  <a:pt x="4497651" y="4352936"/>
                  <a:pt x="4479766" y="4335115"/>
                  <a:pt x="4458686" y="4322811"/>
                </a:cubicBezTo>
                <a:lnTo>
                  <a:pt x="4452698" y="4320302"/>
                </a:lnTo>
                <a:lnTo>
                  <a:pt x="4484794" y="4264792"/>
                </a:lnTo>
                <a:lnTo>
                  <a:pt x="4508664" y="4223507"/>
                </a:lnTo>
                <a:lnTo>
                  <a:pt x="4483907" y="4213126"/>
                </a:lnTo>
                <a:cubicBezTo>
                  <a:pt x="4470485" y="4209476"/>
                  <a:pt x="4456434" y="4207562"/>
                  <a:pt x="4442024" y="4207562"/>
                </a:cubicBezTo>
                <a:cubicBezTo>
                  <a:pt x="3552365" y="4207562"/>
                  <a:pt x="3552365" y="4207562"/>
                  <a:pt x="3552365" y="4207562"/>
                </a:cubicBezTo>
                <a:cubicBezTo>
                  <a:pt x="3496641" y="4207562"/>
                  <a:pt x="3442841" y="4238192"/>
                  <a:pt x="3415938" y="4287967"/>
                </a:cubicBezTo>
                <a:cubicBezTo>
                  <a:pt x="2970149" y="5055647"/>
                  <a:pt x="2970149" y="5055647"/>
                  <a:pt x="2970149" y="5055647"/>
                </a:cubicBezTo>
                <a:cubicBezTo>
                  <a:pt x="2941326" y="5103506"/>
                  <a:pt x="2941326" y="5164767"/>
                  <a:pt x="2970149" y="5212628"/>
                </a:cubicBezTo>
                <a:cubicBezTo>
                  <a:pt x="3025872" y="5308588"/>
                  <a:pt x="3074630" y="5392553"/>
                  <a:pt x="3117294" y="5466022"/>
                </a:cubicBezTo>
                <a:lnTo>
                  <a:pt x="3138834" y="5503115"/>
                </a:lnTo>
                <a:lnTo>
                  <a:pt x="3039048" y="5503115"/>
                </a:lnTo>
                <a:cubicBezTo>
                  <a:pt x="2728732" y="5503115"/>
                  <a:pt x="2232229" y="5503115"/>
                  <a:pt x="1437823" y="5503115"/>
                </a:cubicBezTo>
                <a:cubicBezTo>
                  <a:pt x="1305136" y="5503115"/>
                  <a:pt x="1177024" y="5430178"/>
                  <a:pt x="1112968" y="5311656"/>
                </a:cubicBezTo>
                <a:cubicBezTo>
                  <a:pt x="1112968" y="5311656"/>
                  <a:pt x="1112968" y="5311656"/>
                  <a:pt x="51474" y="3483691"/>
                </a:cubicBezTo>
                <a:cubicBezTo>
                  <a:pt x="-17158" y="3369728"/>
                  <a:pt x="-17158" y="3223855"/>
                  <a:pt x="51474" y="3109892"/>
                </a:cubicBezTo>
                <a:cubicBezTo>
                  <a:pt x="51474" y="3109892"/>
                  <a:pt x="51474" y="3109892"/>
                  <a:pt x="1112968" y="1281925"/>
                </a:cubicBezTo>
                <a:cubicBezTo>
                  <a:pt x="1177024" y="1163403"/>
                  <a:pt x="1305136" y="1090467"/>
                  <a:pt x="1437823" y="1090467"/>
                </a:cubicBezTo>
                <a:cubicBezTo>
                  <a:pt x="1437823" y="1090467"/>
                  <a:pt x="1437823" y="1090467"/>
                  <a:pt x="3556238" y="1090467"/>
                </a:cubicBezTo>
                <a:cubicBezTo>
                  <a:pt x="3693500" y="1090467"/>
                  <a:pt x="3817038" y="1163403"/>
                  <a:pt x="3885668" y="1281925"/>
                </a:cubicBezTo>
                <a:cubicBezTo>
                  <a:pt x="3885668" y="1281925"/>
                  <a:pt x="3885668" y="1281925"/>
                  <a:pt x="4942588" y="3109892"/>
                </a:cubicBezTo>
                <a:cubicBezTo>
                  <a:pt x="5011220" y="3223855"/>
                  <a:pt x="5011220" y="3369728"/>
                  <a:pt x="4942588" y="3483691"/>
                </a:cubicBezTo>
                <a:cubicBezTo>
                  <a:pt x="4942588" y="3483691"/>
                  <a:pt x="4942588" y="3483691"/>
                  <a:pt x="4550147" y="4162428"/>
                </a:cubicBezTo>
                <a:lnTo>
                  <a:pt x="4517072" y="4219628"/>
                </a:lnTo>
                <a:lnTo>
                  <a:pt x="4518236" y="4220116"/>
                </a:lnTo>
                <a:cubicBezTo>
                  <a:pt x="4542015" y="4233996"/>
                  <a:pt x="4562190" y="4254096"/>
                  <a:pt x="4576603" y="4278984"/>
                </a:cubicBezTo>
                <a:cubicBezTo>
                  <a:pt x="4576603" y="4278984"/>
                  <a:pt x="4576603" y="4278984"/>
                  <a:pt x="5020470" y="5046664"/>
                </a:cubicBezTo>
                <a:cubicBezTo>
                  <a:pt x="5049294" y="5094524"/>
                  <a:pt x="5049294" y="5155785"/>
                  <a:pt x="5020470" y="5203646"/>
                </a:cubicBezTo>
                <a:cubicBezTo>
                  <a:pt x="5020470" y="5203646"/>
                  <a:pt x="5020470" y="5203646"/>
                  <a:pt x="4576603" y="5971324"/>
                </a:cubicBezTo>
                <a:cubicBezTo>
                  <a:pt x="4547780" y="6021098"/>
                  <a:pt x="4495898" y="6051730"/>
                  <a:pt x="4438254" y="605173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965199" y="465676"/>
            <a:ext cx="5451504" cy="2754602"/>
          </a:xfrm>
        </p:spPr>
        <p:txBody>
          <a:bodyPr anchor="b">
            <a:normAutofit/>
          </a:bodyPr>
          <a:lstStyle/>
          <a:p>
            <a:r>
              <a:rPr lang="nl-NL" sz="4000"/>
              <a:t>Luchtzuiverende toren</a:t>
            </a:r>
          </a:p>
        </p:txBody>
      </p:sp>
      <p:sp>
        <p:nvSpPr>
          <p:cNvPr id="3" name="Content Placeholder 2"/>
          <p:cNvSpPr>
            <a:spLocks noGrp="1"/>
          </p:cNvSpPr>
          <p:nvPr>
            <p:ph idx="1"/>
          </p:nvPr>
        </p:nvSpPr>
        <p:spPr>
          <a:xfrm>
            <a:off x="965200" y="3393569"/>
            <a:ext cx="3018553" cy="3123835"/>
          </a:xfrm>
        </p:spPr>
        <p:txBody>
          <a:bodyPr>
            <a:normAutofit/>
          </a:bodyPr>
          <a:lstStyle/>
          <a:p>
            <a:pPr marL="0" indent="0">
              <a:buNone/>
            </a:pPr>
            <a:endParaRPr lang="nl-NL" sz="2000"/>
          </a:p>
          <a:p>
            <a:pPr marL="0" indent="0">
              <a:buNone/>
            </a:pPr>
            <a:r>
              <a:rPr lang="nl-NL" sz="2000">
                <a:hlinkClick r:id="rId5"/>
              </a:rPr>
              <a:t>Website Roosegaarde </a:t>
            </a:r>
            <a:endParaRPr lang="nl-NL" sz="2000"/>
          </a:p>
        </p:txBody>
      </p:sp>
      <p:pic>
        <p:nvPicPr>
          <p:cNvPr id="6" name="World Economic Forum - Smog Free Project by Roosegaarde-HD" descr="Afbeelding met groot, rijden, mensen, trein&#10;&#10;Automatisch gegenereerde beschrijv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30500" y="4018964"/>
            <a:ext cx="1873047" cy="1873047"/>
          </a:xfrm>
          <a:prstGeom prst="rect">
            <a:avLst/>
          </a:prstGeom>
        </p:spPr>
      </p:pic>
      <p:pic>
        <p:nvPicPr>
          <p:cNvPr id="5" name="Afbeelding 4" descr="Afbeelding met gras, buiten, gebouw, veld&#10;&#10;Automatisch gegenereerde beschrijving"/>
          <p:cNvPicPr>
            <a:picLocks noChangeAspect="1"/>
          </p:cNvPicPr>
          <p:nvPr/>
        </p:nvPicPr>
        <p:blipFill>
          <a:blip r:embed="rId7"/>
          <a:stretch>
            <a:fillRect/>
          </a:stretch>
        </p:blipFill>
        <p:spPr>
          <a:xfrm>
            <a:off x="8293016" y="1909854"/>
            <a:ext cx="2170239" cy="2846216"/>
          </a:xfrm>
          <a:prstGeom prst="rect">
            <a:avLst/>
          </a:prstGeom>
        </p:spPr>
      </p:pic>
      <p:pic>
        <p:nvPicPr>
          <p:cNvPr id="4" name="Afbeelding 3" descr="Afbeelding met tekening&#10;&#10;Automatisch gegenereerde beschrijving"/>
          <p:cNvPicPr>
            <a:picLocks noChangeAspect="1"/>
          </p:cNvPicPr>
          <p:nvPr/>
        </p:nvPicPr>
        <p:blipFill>
          <a:blip r:embed="rId8"/>
          <a:stretch>
            <a:fillRect/>
          </a:stretch>
        </p:blipFill>
        <p:spPr>
          <a:xfrm>
            <a:off x="0" y="6165669"/>
            <a:ext cx="2169840" cy="692331"/>
          </a:xfrm>
          <a:prstGeom prst="rect">
            <a:avLst/>
          </a:prstGeom>
        </p:spPr>
      </p:pic>
    </p:spTree>
    <p:extLst>
      <p:ext uri="{BB962C8B-B14F-4D97-AF65-F5344CB8AC3E}">
        <p14:creationId xmlns:p14="http://schemas.microsoft.com/office/powerpoint/2010/main" val="505240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Kantoorthema">
  <a:themeElements>
    <a:clrScheme name="Aangepast 1">
      <a:dk1>
        <a:sysClr val="windowText" lastClr="000000"/>
      </a:dk1>
      <a:lt1>
        <a:sysClr val="window" lastClr="FFFFFF"/>
      </a:lt1>
      <a:dk2>
        <a:srgbClr val="455F51"/>
      </a:dk2>
      <a:lt2>
        <a:srgbClr val="E2DFCC"/>
      </a:lt2>
      <a:accent1>
        <a:srgbClr val="BDEA1A"/>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7" ma:contentTypeDescription="Een nieuw document maken." ma:contentTypeScope="" ma:versionID="dc0382093e4731084f9132cd2c0202c1">
  <xsd:schema xmlns:xsd="http://www.w3.org/2001/XMLSchema" xmlns:xs="http://www.w3.org/2001/XMLSchema" xmlns:p="http://schemas.microsoft.com/office/2006/metadata/properties" xmlns:ns2="34354c1b-6b8c-435b-ad50-990538c19557" targetNamespace="http://schemas.microsoft.com/office/2006/metadata/properties" ma:root="true" ma:fieldsID="9c0ce9d74be8d2c58fba1757fc7b9c60" ns2:_="">
    <xsd:import namespace="34354c1b-6b8c-435b-ad50-990538c195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B95F33-E920-4DBF-9F85-EE6AA029F1B5}">
  <ds:schemaRefs>
    <ds:schemaRef ds:uri="http://schemas.microsoft.com/sharepoint/v3/contenttype/forms"/>
  </ds:schemaRefs>
</ds:datastoreItem>
</file>

<file path=customXml/itemProps2.xml><?xml version="1.0" encoding="utf-8"?>
<ds:datastoreItem xmlns:ds="http://schemas.openxmlformats.org/officeDocument/2006/customXml" ds:itemID="{CCCD3344-03E4-4381-A8D0-521384BACFDE}">
  <ds:schemaRefs>
    <ds:schemaRef ds:uri="http://www.w3.org/XML/1998/namespace"/>
    <ds:schemaRef ds:uri="http://purl.org/dc/terms/"/>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34354c1b-6b8c-435b-ad50-990538c19557"/>
    <ds:schemaRef ds:uri="http://schemas.microsoft.com/office/2006/metadata/properties"/>
  </ds:schemaRefs>
</ds:datastoreItem>
</file>

<file path=customXml/itemProps3.xml><?xml version="1.0" encoding="utf-8"?>
<ds:datastoreItem xmlns:ds="http://schemas.openxmlformats.org/officeDocument/2006/customXml" ds:itemID="{FFF4AEC2-70C1-4087-B68B-B22A71E317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176</TotalTime>
  <Words>2857</Words>
  <Application>Microsoft Macintosh PowerPoint</Application>
  <PresentationFormat>Breedbeeld</PresentationFormat>
  <Paragraphs>258</Paragraphs>
  <Slides>50</Slides>
  <Notes>14</Notes>
  <HiddenSlides>0</HiddenSlides>
  <MMClips>1</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50</vt:i4>
      </vt:variant>
    </vt:vector>
  </HeadingPairs>
  <TitlesOfParts>
    <vt:vector size="55" baseType="lpstr">
      <vt:lpstr>Arial</vt:lpstr>
      <vt:lpstr>Calibri</vt:lpstr>
      <vt:lpstr>Calibri Light</vt:lpstr>
      <vt:lpstr>Kantoorthema</vt:lpstr>
      <vt:lpstr>1_Kantoorthema</vt:lpstr>
      <vt:lpstr>Lifestyle gezondheid in steden en bewegen in de toekomst</vt:lpstr>
      <vt:lpstr>Inhoud</vt:lpstr>
      <vt:lpstr>Hot topics, wat kunnen jullie zelf vinden of wat heb je gezien?</vt:lpstr>
      <vt:lpstr>Waar je woont bepaald je gezondheid</vt:lpstr>
      <vt:lpstr>De gezonde stad</vt:lpstr>
      <vt:lpstr>Luchtkwaliteit</vt:lpstr>
      <vt:lpstr>Luchtkwaliteit </vt:lpstr>
      <vt:lpstr>Luchtvervuiling in de grootste steden</vt:lpstr>
      <vt:lpstr>Luchtzuiverende toren</vt:lpstr>
      <vt:lpstr>Luchtzuiverende fietsen</vt:lpstr>
      <vt:lpstr>Luchtkwaliteit in gebouwen</vt:lpstr>
      <vt:lpstr>Gebouwenziekte of Sick Building Syndrome </vt:lpstr>
      <vt:lpstr>Oorzaken</vt:lpstr>
      <vt:lpstr>Lichamelijke klachten</vt:lpstr>
      <vt:lpstr>Schadelijke stoffen</vt:lpstr>
      <vt:lpstr>Oplossing: ventileren</vt:lpstr>
      <vt:lpstr>Oplossing: planten</vt:lpstr>
      <vt:lpstr>Werking planten in de omgeving</vt:lpstr>
      <vt:lpstr>Functies van groen</vt:lpstr>
      <vt:lpstr>Vervoer in steden</vt:lpstr>
      <vt:lpstr>The walkable city </vt:lpstr>
      <vt:lpstr>Waar moet een gezonde stad aan voldoen? </vt:lpstr>
      <vt:lpstr> Bewegen en Fysieke gezondheid in de toekomst </vt:lpstr>
      <vt:lpstr>PowerPoint-presentatie</vt:lpstr>
      <vt:lpstr>Vroeger, nu , later…?</vt:lpstr>
      <vt:lpstr>Weetje:</vt:lpstr>
      <vt:lpstr>Vitaliteit vroeger</vt:lpstr>
      <vt:lpstr>De gezondheidsadviezen uit de periode vóór 1800. Gezondheid werd toen vooral geïdentificeerd aan de hand van:  </vt:lpstr>
      <vt:lpstr>Video: https://www.rug.nl/society-business/university-museum/exhibitions/2017/gelukkig-gezond</vt:lpstr>
      <vt:lpstr>..de vraag naar ons welbevinden raakt steeds verder naar de achtergrond. </vt:lpstr>
      <vt:lpstr>Heden</vt:lpstr>
      <vt:lpstr>Heden</vt:lpstr>
      <vt:lpstr>Nederlandse beweegrichtlijnen</vt:lpstr>
      <vt:lpstr>Cijfers bewegingsrichtlijnen (heden)</vt:lpstr>
      <vt:lpstr>Consumenten cijfers omtrent sport (heden) </vt:lpstr>
      <vt:lpstr>Positieve effecten van sporten en bewegen </vt:lpstr>
      <vt:lpstr>PowerPoint-presentatie</vt:lpstr>
      <vt:lpstr>PowerPoint-presentatie</vt:lpstr>
      <vt:lpstr>Vernieuwingen in de sport </vt:lpstr>
      <vt:lpstr>PowerPoint-presentatie</vt:lpstr>
      <vt:lpstr>PowerPoint-presentatie</vt:lpstr>
      <vt:lpstr>Vernieuwing Sportcomplexen</vt:lpstr>
      <vt:lpstr>  Fysiologische gezondheid  </vt:lpstr>
      <vt:lpstr>PowerPoint-presentatie</vt:lpstr>
      <vt:lpstr>Mentaal gezond</vt:lpstr>
      <vt:lpstr>Probleemstelling op een andere wijze aanpakken</vt:lpstr>
      <vt:lpstr>Vanuit het model positieve gezondheid</vt:lpstr>
      <vt:lpstr>De denkhoeden</vt:lpstr>
      <vt:lpstr>Volgende week</vt:lpstr>
      <vt:lpstr>LA’s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Lifestyle gezondheid in steden en bewegen in de toekomst</dc:title>
  <dc:creator>Mariska de Rouw</dc:creator>
  <cp:lastModifiedBy>Mariska de Rouw</cp:lastModifiedBy>
  <cp:revision>3</cp:revision>
  <dcterms:created xsi:type="dcterms:W3CDTF">2020-03-06T10:18:38Z</dcterms:created>
  <dcterms:modified xsi:type="dcterms:W3CDTF">2020-03-06T13:15:27Z</dcterms:modified>
</cp:coreProperties>
</file>